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6"/>
  </p:notesMasterIdLst>
  <p:sldIdLst>
    <p:sldId id="256" r:id="rId5"/>
    <p:sldId id="300" r:id="rId6"/>
    <p:sldId id="273" r:id="rId7"/>
    <p:sldId id="274" r:id="rId8"/>
    <p:sldId id="275" r:id="rId9"/>
    <p:sldId id="284" r:id="rId10"/>
    <p:sldId id="288" r:id="rId11"/>
    <p:sldId id="285" r:id="rId12"/>
    <p:sldId id="286" r:id="rId13"/>
    <p:sldId id="293" r:id="rId14"/>
    <p:sldId id="294" r:id="rId15"/>
    <p:sldId id="295" r:id="rId16"/>
    <p:sldId id="296" r:id="rId17"/>
    <p:sldId id="289" r:id="rId18"/>
    <p:sldId id="297" r:id="rId19"/>
    <p:sldId id="270" r:id="rId20"/>
    <p:sldId id="290" r:id="rId21"/>
    <p:sldId id="271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98" r:id="rId30"/>
    <p:sldId id="291" r:id="rId31"/>
    <p:sldId id="292" r:id="rId32"/>
    <p:sldId id="299" r:id="rId33"/>
    <p:sldId id="301" r:id="rId34"/>
    <p:sldId id="302" r:id="rId35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B1C7"/>
    <a:srgbClr val="FEB2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73" autoAdjust="0"/>
  </p:normalViewPr>
  <p:slideViewPr>
    <p:cSldViewPr snapToGrid="0">
      <p:cViewPr varScale="1">
        <p:scale>
          <a:sx n="105" d="100"/>
          <a:sy n="105" d="100"/>
        </p:scale>
        <p:origin x="8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EF510-226F-4427-9FF8-3E4409A80F8F}" type="datetimeFigureOut">
              <a:rPr lang="en-US" smtClean="0"/>
              <a:t>8/28/2025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0E2AE-4F58-4C60-95D0-287840A43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2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0E2AE-4F58-4C60-95D0-287840A4335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15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28/08/2025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6184" y="640878"/>
            <a:ext cx="9144000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Welcome to ÚSÚ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5792" y="1573150"/>
            <a:ext cx="9144000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b="1" dirty="0">
                <a:cs typeface="Calibri"/>
              </a:rPr>
              <a:t>An introduction to </a:t>
            </a:r>
            <a:r>
              <a:rPr lang="en-GB" sz="2800" b="1" dirty="0" err="1">
                <a:cs typeface="Calibri"/>
              </a:rPr>
              <a:t>Úlfljótsvatn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BA13901-7DFC-31FC-2570-B22065B5FC38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4B966E5D-F8A1-BDAC-ED15-D769B9F83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4" name="Picture 13" descr="A body of water with trees and blue sky&#10;&#10;AI-generated content may be incorrect.">
            <a:extLst>
              <a:ext uri="{FF2B5EF4-FFF2-40B4-BE49-F238E27FC236}">
                <a16:creationId xmlns:a16="http://schemas.microsoft.com/office/drawing/2014/main" id="{8E798533-C04C-6473-E7EA-61CCB715E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1" r="46952"/>
          <a:stretch/>
        </p:blipFill>
        <p:spPr>
          <a:xfrm>
            <a:off x="1378836" y="2417448"/>
            <a:ext cx="10813164" cy="4446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8D8AF3-6562-F68F-9558-15DF29320ACA}"/>
              </a:ext>
            </a:extLst>
          </p:cNvPr>
          <p:cNvSpPr txBox="1"/>
          <p:nvPr/>
        </p:nvSpPr>
        <p:spPr>
          <a:xfrm>
            <a:off x="10327767" y="6546596"/>
            <a:ext cx="19240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400" dirty="0">
                <a:solidFill>
                  <a:schemeClr val="bg1"/>
                </a:solidFill>
              </a:rPr>
              <a:t>Photo: Jakob Guðnason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40020-D61D-89FF-00D5-8FBA1A8E0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E52AE93-41B8-E170-8170-2D5BA487F95D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084E811-4386-EF9E-AB73-01D8EED630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7" name="Picture 6" descr="A person standing in front of a flag&#10;&#10;AI-generated content may be incorrect.">
            <a:extLst>
              <a:ext uri="{FF2B5EF4-FFF2-40B4-BE49-F238E27FC236}">
                <a16:creationId xmlns:a16="http://schemas.microsoft.com/office/drawing/2014/main" id="{5EABDE05-6CC2-5FA8-D538-1BD8BB353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68" y="345913"/>
            <a:ext cx="10407160" cy="61661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F97296B-3A2A-BCBB-7935-6DABB1B3CBC9}"/>
              </a:ext>
            </a:extLst>
          </p:cNvPr>
          <p:cNvSpPr txBox="1"/>
          <p:nvPr/>
        </p:nvSpPr>
        <p:spPr>
          <a:xfrm>
            <a:off x="11093465" y="5912425"/>
            <a:ext cx="848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674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27BD3-648B-259F-C027-3EDC7C8BC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52D091D-6E74-3875-5666-103F4D56A1E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D8E5F94-AD8B-823D-BD44-F718A9BE8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5" name="Picture 4" descr="A black and white photo of a field with a white tent&#10;&#10;AI-generated content may be incorrect.">
            <a:extLst>
              <a:ext uri="{FF2B5EF4-FFF2-40B4-BE49-F238E27FC236}">
                <a16:creationId xmlns:a16="http://schemas.microsoft.com/office/drawing/2014/main" id="{D714892D-1FBD-409C-C7AA-4E3FC831C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112" y="0"/>
            <a:ext cx="802123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7CF8C3-17F1-2491-6EBD-C4956DB533EE}"/>
              </a:ext>
            </a:extLst>
          </p:cNvPr>
          <p:cNvSpPr txBox="1"/>
          <p:nvPr/>
        </p:nvSpPr>
        <p:spPr>
          <a:xfrm>
            <a:off x="9502219" y="6155703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560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EC2BC-BFA7-F7F2-16B2-B13B2CF66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5A13BE-98A9-3712-CF0C-74517D9FD48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1C157BA-E45A-ED1A-949A-327D496B05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AB1ACE-5274-BF08-8707-2A6789134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39" y="242443"/>
            <a:ext cx="10107436" cy="63731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F9F93E-81F7-83E3-26A1-60422C2EF9FD}"/>
              </a:ext>
            </a:extLst>
          </p:cNvPr>
          <p:cNvSpPr txBox="1"/>
          <p:nvPr/>
        </p:nvSpPr>
        <p:spPr>
          <a:xfrm>
            <a:off x="10951756" y="6067285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1995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882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7FDDFF-7F42-5F28-76AD-D929F744C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buildings next to a body of water&#10;&#10;AI-generated content may be incorrect.">
            <a:extLst>
              <a:ext uri="{FF2B5EF4-FFF2-40B4-BE49-F238E27FC236}">
                <a16:creationId xmlns:a16="http://schemas.microsoft.com/office/drawing/2014/main" id="{DCAC6CEA-8A2C-4191-C4B7-546D55BB2C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705" y="-3628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BBBE07A-AAEB-0E41-1B79-FC8CA8C9C62B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1820A6A-BD6A-43B9-E07D-3C8381604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DBDEF1-3227-7AFD-95B3-2D365AA44A02}"/>
              </a:ext>
            </a:extLst>
          </p:cNvPr>
          <p:cNvSpPr txBox="1"/>
          <p:nvPr/>
        </p:nvSpPr>
        <p:spPr>
          <a:xfrm>
            <a:off x="10592586" y="6232937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2016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961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3DE29-BEAE-103B-E25A-8CDE9A8735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5D03DB5-6BD2-565C-21AC-BC484DCD81AB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89732E4-CBC8-CBDA-2132-09D9BBE1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5" name="Picture 4" descr="A large crowd of people sitting on grass&#10;&#10;AI-generated content may be incorrect.">
            <a:extLst>
              <a:ext uri="{FF2B5EF4-FFF2-40B4-BE49-F238E27FC236}">
                <a16:creationId xmlns:a16="http://schemas.microsoft.com/office/drawing/2014/main" id="{F3D11B54-844C-612C-5091-7F64D0D24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44" y="0"/>
            <a:ext cx="10811256" cy="5148217"/>
          </a:xfrm>
          <a:prstGeom prst="rect">
            <a:avLst/>
          </a:prstGeom>
        </p:spPr>
      </p:pic>
      <p:pic>
        <p:nvPicPr>
          <p:cNvPr id="7" name="Picture 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305939B-5F4B-C7C8-5AD9-00DBB9CEF0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07" y="5292854"/>
            <a:ext cx="3470881" cy="1245083"/>
          </a:xfrm>
          <a:prstGeom prst="rect">
            <a:avLst/>
          </a:prstGeom>
        </p:spPr>
      </p:pic>
      <p:pic>
        <p:nvPicPr>
          <p:cNvPr id="10" name="Picture 9" descr="A logo with a person with arms outstretched&#10;&#10;AI-generated content may be incorrect.">
            <a:extLst>
              <a:ext uri="{FF2B5EF4-FFF2-40B4-BE49-F238E27FC236}">
                <a16:creationId xmlns:a16="http://schemas.microsoft.com/office/drawing/2014/main" id="{C1F2773E-CB62-4C81-40E4-7BE1E365C6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70" y="5206272"/>
            <a:ext cx="1919926" cy="13444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11E298-C4E9-8018-F725-19ECF909A452}"/>
              </a:ext>
            </a:extLst>
          </p:cNvPr>
          <p:cNvSpPr txBox="1"/>
          <p:nvPr/>
        </p:nvSpPr>
        <p:spPr>
          <a:xfrm>
            <a:off x="9502219" y="6155703"/>
            <a:ext cx="14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DC74F-2C79-3D2A-D0F9-AB9ABD199974}"/>
              </a:ext>
            </a:extLst>
          </p:cNvPr>
          <p:cNvSpPr txBox="1"/>
          <p:nvPr/>
        </p:nvSpPr>
        <p:spPr>
          <a:xfrm>
            <a:off x="11261889" y="4606526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2017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56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304DB-5BCA-A848-4374-A08991D02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2B61102-C20F-008D-E4D3-C3B875B0CF3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EF11E0D-EF4F-AF19-B1A5-E289351434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9F18D3-81CA-53B6-ED52-095395E22C3F}"/>
              </a:ext>
            </a:extLst>
          </p:cNvPr>
          <p:cNvSpPr txBox="1"/>
          <p:nvPr/>
        </p:nvSpPr>
        <p:spPr>
          <a:xfrm>
            <a:off x="9502219" y="6155703"/>
            <a:ext cx="1470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1940‘s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A landscape with a lake and a town&#10;&#10;AI-generated content may be incorrect.">
            <a:extLst>
              <a:ext uri="{FF2B5EF4-FFF2-40B4-BE49-F238E27FC236}">
                <a16:creationId xmlns:a16="http://schemas.microsoft.com/office/drawing/2014/main" id="{25339385-980C-0E59-0919-6BB146CFA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7"/>
          <a:stretch/>
        </p:blipFill>
        <p:spPr>
          <a:xfrm>
            <a:off x="1378835" y="0"/>
            <a:ext cx="10913717" cy="6921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AFEA69-A326-CC04-F9EC-48FD1C5EA746}"/>
              </a:ext>
            </a:extLst>
          </p:cNvPr>
          <p:cNvSpPr txBox="1"/>
          <p:nvPr/>
        </p:nvSpPr>
        <p:spPr>
          <a:xfrm>
            <a:off x="11222923" y="6232937"/>
            <a:ext cx="886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b="1" dirty="0">
                <a:solidFill>
                  <a:schemeClr val="bg1"/>
                </a:solidFill>
              </a:rPr>
              <a:t>2024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27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37F56-87C2-1FAE-0C4F-36C8ECBFD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43CB7-0214-5FA8-0B34-7888CE405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Who are we?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12FD6-C32B-1466-78DC-97DB5C4D6A00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744C055-9D23-B40E-8D08-CFBB30F31F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9" name="Picture 5" descr="Logo&#10;&#10;Description automatically generated">
            <a:extLst>
              <a:ext uri="{FF2B5EF4-FFF2-40B4-BE49-F238E27FC236}">
                <a16:creationId xmlns:a16="http://schemas.microsoft.com/office/drawing/2014/main" id="{08CBDB2F-12C4-C834-CB66-144D5C115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335" y="2243716"/>
            <a:ext cx="4397632" cy="907287"/>
          </a:xfrm>
          <a:prstGeom prst="rect">
            <a:avLst/>
          </a:prstGeom>
        </p:spPr>
      </p:pic>
      <p:pic>
        <p:nvPicPr>
          <p:cNvPr id="10" name="Picture 7" descr="Shape&#10;&#10;Description automatically generated">
            <a:extLst>
              <a:ext uri="{FF2B5EF4-FFF2-40B4-BE49-F238E27FC236}">
                <a16:creationId xmlns:a16="http://schemas.microsoft.com/office/drawing/2014/main" id="{119FC090-0E78-D5F4-872C-7B7FAF99B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399" y="4348141"/>
            <a:ext cx="1228345" cy="112438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A43AA4C-E094-506D-BB69-B269F5738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7013" y="4293277"/>
            <a:ext cx="1705555" cy="1705555"/>
          </a:xfrm>
          <a:prstGeom prst="rect">
            <a:avLst/>
          </a:prstGeom>
        </p:spPr>
      </p:pic>
      <p:pic>
        <p:nvPicPr>
          <p:cNvPr id="13" name="Picture 12" descr="A logo with a person sitting on a mountain&#10;&#10;Description automatically generated">
            <a:extLst>
              <a:ext uri="{FF2B5EF4-FFF2-40B4-BE49-F238E27FC236}">
                <a16:creationId xmlns:a16="http://schemas.microsoft.com/office/drawing/2014/main" id="{BE8517CF-2417-DC13-3687-E8B8ED1DB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383" y="4057423"/>
            <a:ext cx="2015352" cy="2015352"/>
          </a:xfrm>
          <a:prstGeom prst="rect">
            <a:avLst/>
          </a:prstGeom>
        </p:spPr>
      </p:pic>
      <p:pic>
        <p:nvPicPr>
          <p:cNvPr id="17" name="Picture 1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F130EB6B-94D5-9698-0863-7707F67424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13599" r="20261" b="15600"/>
          <a:stretch/>
        </p:blipFill>
        <p:spPr>
          <a:xfrm>
            <a:off x="9210207" y="4207927"/>
            <a:ext cx="1478936" cy="12645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EF630BA-CE95-7A4B-0087-CF83E6BE2597}"/>
              </a:ext>
            </a:extLst>
          </p:cNvPr>
          <p:cNvCxnSpPr>
            <a:stCxn id="9" idx="2"/>
          </p:cNvCxnSpPr>
          <p:nvPr/>
        </p:nvCxnSpPr>
        <p:spPr>
          <a:xfrm flipH="1">
            <a:off x="3374136" y="3151003"/>
            <a:ext cx="3178015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8CE87C-899C-1E9C-BFCB-E7106C2F4077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5239791" y="3151003"/>
            <a:ext cx="1312359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30D86A-1299-AC0C-8261-3D8A184C156E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3092166" cy="977937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2147BA0-F3ED-58E6-1927-F19599AF9902}"/>
              </a:ext>
            </a:extLst>
          </p:cNvPr>
          <p:cNvCxnSpPr>
            <a:cxnSpLocks/>
          </p:cNvCxnSpPr>
          <p:nvPr/>
        </p:nvCxnSpPr>
        <p:spPr>
          <a:xfrm>
            <a:off x="6552847" y="3151003"/>
            <a:ext cx="1004482" cy="105692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904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1C8EC-D135-9AE7-F088-A2CDE4DE2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09182-21EB-4F95-D96F-7B4358286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Who are we?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9D77C0-0C9D-6CDB-1299-3A096DF8367A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40BDD9C-29BF-289A-A562-B960E099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7" name="Picture 1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BF941747-7E73-9489-B879-23C9D22F2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2" t="13599" r="20261" b="15600"/>
          <a:stretch/>
        </p:blipFill>
        <p:spPr>
          <a:xfrm>
            <a:off x="5731716" y="1722068"/>
            <a:ext cx="1478936" cy="12645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FE22141-ADD0-5973-5761-F47F496573F7}"/>
              </a:ext>
            </a:extLst>
          </p:cNvPr>
          <p:cNvCxnSpPr>
            <a:cxnSpLocks/>
          </p:cNvCxnSpPr>
          <p:nvPr/>
        </p:nvCxnSpPr>
        <p:spPr>
          <a:xfrm flipH="1">
            <a:off x="3421930" y="3151003"/>
            <a:ext cx="3130221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C58B703-3A47-9389-3740-B038A0DA7762}"/>
              </a:ext>
            </a:extLst>
          </p:cNvPr>
          <p:cNvCxnSpPr>
            <a:cxnSpLocks/>
          </p:cNvCxnSpPr>
          <p:nvPr/>
        </p:nvCxnSpPr>
        <p:spPr>
          <a:xfrm flipH="1">
            <a:off x="5239791" y="3151003"/>
            <a:ext cx="1312359" cy="114227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F326F9-80DF-CBF9-B1C3-CB9A656F1BB0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3223288" cy="1221261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218C30B-142B-BC87-9C64-80508DF63940}"/>
              </a:ext>
            </a:extLst>
          </p:cNvPr>
          <p:cNvCxnSpPr>
            <a:cxnSpLocks/>
          </p:cNvCxnSpPr>
          <p:nvPr/>
        </p:nvCxnSpPr>
        <p:spPr>
          <a:xfrm>
            <a:off x="6552847" y="3151003"/>
            <a:ext cx="1004482" cy="1056924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81D59130-E1B6-F388-83C0-0FBC3645B3E2}"/>
              </a:ext>
            </a:extLst>
          </p:cNvPr>
          <p:cNvSpPr txBox="1"/>
          <p:nvPr/>
        </p:nvSpPr>
        <p:spPr>
          <a:xfrm>
            <a:off x="2586126" y="4445674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School</a:t>
            </a:r>
            <a:br>
              <a:rPr lang="is-IS" sz="2400" b="1" dirty="0"/>
            </a:br>
            <a:r>
              <a:rPr lang="is-IS" sz="2400" b="1" dirty="0"/>
              <a:t>camps</a:t>
            </a:r>
            <a:endParaRPr 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787740-053B-1B49-0531-C5995892D5E2}"/>
              </a:ext>
            </a:extLst>
          </p:cNvPr>
          <p:cNvSpPr txBox="1"/>
          <p:nvPr/>
        </p:nvSpPr>
        <p:spPr>
          <a:xfrm>
            <a:off x="6864290" y="4445676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Family</a:t>
            </a:r>
            <a:br>
              <a:rPr lang="is-IS" sz="2400" b="1" dirty="0"/>
            </a:br>
            <a:r>
              <a:rPr lang="is-IS" sz="2400" b="1" dirty="0"/>
              <a:t>campsite</a:t>
            </a:r>
            <a:endParaRPr lang="en-US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C2B123-7AC1-F558-B3AF-80FD38C298AE}"/>
              </a:ext>
            </a:extLst>
          </p:cNvPr>
          <p:cNvSpPr txBox="1"/>
          <p:nvPr/>
        </p:nvSpPr>
        <p:spPr>
          <a:xfrm>
            <a:off x="4521228" y="4445677"/>
            <a:ext cx="1527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Summer</a:t>
            </a:r>
            <a:br>
              <a:rPr lang="is-IS" sz="2400" b="1" dirty="0"/>
            </a:br>
            <a:r>
              <a:rPr lang="is-IS" sz="2400" b="1" dirty="0"/>
              <a:t>camps</a:t>
            </a:r>
            <a:endParaRPr lang="en-US" sz="2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FAC65-DB4F-31FC-1BFF-1CB485DCB693}"/>
              </a:ext>
            </a:extLst>
          </p:cNvPr>
          <p:cNvSpPr txBox="1"/>
          <p:nvPr/>
        </p:nvSpPr>
        <p:spPr>
          <a:xfrm>
            <a:off x="9011172" y="4445675"/>
            <a:ext cx="2008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International</a:t>
            </a:r>
          </a:p>
          <a:p>
            <a:pPr algn="ctr"/>
            <a:r>
              <a:rPr lang="is-IS" sz="2400" b="1" dirty="0"/>
              <a:t>Scout groups</a:t>
            </a:r>
            <a:endParaRPr lang="en-US" sz="2400" b="1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BE91E62-A238-A6C7-A25B-CEC1C9BB52A5}"/>
              </a:ext>
            </a:extLst>
          </p:cNvPr>
          <p:cNvCxnSpPr>
            <a:cxnSpLocks/>
          </p:cNvCxnSpPr>
          <p:nvPr/>
        </p:nvCxnSpPr>
        <p:spPr>
          <a:xfrm>
            <a:off x="6551455" y="3151003"/>
            <a:ext cx="0" cy="2519798"/>
          </a:xfrm>
          <a:prstGeom prst="line">
            <a:avLst/>
          </a:prstGeom>
          <a:ln>
            <a:solidFill>
              <a:srgbClr val="97B1C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A523B11-D2FB-F7F1-1EA3-9F8DCDEFD9C1}"/>
              </a:ext>
            </a:extLst>
          </p:cNvPr>
          <p:cNvSpPr txBox="1"/>
          <p:nvPr/>
        </p:nvSpPr>
        <p:spPr>
          <a:xfrm>
            <a:off x="4491830" y="5785780"/>
            <a:ext cx="4119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b="1" dirty="0"/>
              <a:t>Home-field of Icelandic Scouts (events, training, etc.)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0790018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E5F7-538E-E0D0-9E16-55B215ED9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37DEA-EE2E-2240-2E52-00180A500D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84AC3F-8D2C-0277-594F-835494DD8D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vision: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D8DAA1C-EFEC-F817-F0A1-EBD39E5C272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060FCD1-A5D1-6D54-CEDF-A05C50FC0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6F5CD-849F-0A89-BD1C-B28C23949D04}"/>
              </a:ext>
            </a:extLst>
          </p:cNvPr>
          <p:cNvSpPr txBox="1"/>
          <p:nvPr/>
        </p:nvSpPr>
        <p:spPr>
          <a:xfrm>
            <a:off x="2438399" y="2324101"/>
            <a:ext cx="9486508" cy="1569170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Inspired by the work of the Icelandic Scout Movement, 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is known in Iceland and abroad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for offering an excellent Scout program,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first-class facilities for outdoor activities with sustainability as guiding principle,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and leading youth into outdoor life and education.   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is where everyone wants to be,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an attractive workplace that gathers qualified staff and volunteers </a:t>
            </a:r>
          </a:p>
        </p:txBody>
      </p:sp>
    </p:spTree>
    <p:extLst>
      <p:ext uri="{BB962C8B-B14F-4D97-AF65-F5344CB8AC3E}">
        <p14:creationId xmlns:p14="http://schemas.microsoft.com/office/powerpoint/2010/main" val="400272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32607-7220-1279-9448-C1C81AE03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3EDD-041E-84D9-DBB8-795F95DD2F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EB6336-9140-24C4-41B4-72F442D717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 err="1">
                <a:cs typeface="Calibri"/>
              </a:rPr>
              <a:t>Úlfljótsvatn’s</a:t>
            </a:r>
            <a:r>
              <a:rPr lang="en-GB" sz="2800" b="1" dirty="0">
                <a:cs typeface="Calibri"/>
              </a:rPr>
              <a:t> goal: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87CEE0-A314-00D0-E34E-4A1E2640664E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04C26C2-6A59-133B-7221-919316F537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BAE3C7-BE4C-15DF-38BB-8EA36AEA49E7}"/>
              </a:ext>
            </a:extLst>
          </p:cNvPr>
          <p:cNvSpPr txBox="1"/>
          <p:nvPr/>
        </p:nvSpPr>
        <p:spPr>
          <a:xfrm>
            <a:off x="2438399" y="2324101"/>
            <a:ext cx="8949180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cs typeface="Calibri"/>
              </a:rPr>
              <a:t>To provide an excellent Scouting environment for youth to experience the outdoors, with empowerment and sustainability as guiding lights.</a:t>
            </a:r>
          </a:p>
        </p:txBody>
      </p:sp>
      <p:pic>
        <p:nvPicPr>
          <p:cNvPr id="9" name="Picture 8" descr="Two people standing on a hill looking at a body of water&#10;&#10;AI-generated content may be incorrect.">
            <a:extLst>
              <a:ext uri="{FF2B5EF4-FFF2-40B4-BE49-F238E27FC236}">
                <a16:creationId xmlns:a16="http://schemas.microsoft.com/office/drawing/2014/main" id="{6625D1EB-4180-6858-2BB5-5B3B74927F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11"/>
          <a:stretch/>
        </p:blipFill>
        <p:spPr>
          <a:xfrm>
            <a:off x="5206273" y="3612325"/>
            <a:ext cx="6181306" cy="29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70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6093-1B50-4499-5BDF-9B3C12315E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26CA4-8CC1-3C73-9C18-7B69A82BAA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Training week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B2998-3CA2-4409-3AE4-28A4800D8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The best week of the season … so far!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0A1162-6B8C-D861-9E2D-B04C55C8CAA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0544A543-59C7-2329-AAC2-A8BA4E530E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28C3BA-E71F-E6B1-9829-04E9721D3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614" y="1466850"/>
            <a:ext cx="7896915" cy="527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78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5CF16-E8E9-E69E-9A60-0AD79876C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0438F-3E16-8D9B-41D7-C5ECF936FB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5E90E-AD55-52C9-57F9-53E52FB15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goal towards the Scout Movement: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BD35FA-604A-A07F-A098-45864BA0C06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238196B-4A91-CCA2-44BA-45A34FD788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7532C-110A-8263-20AD-1C13AFFA6F7C}"/>
              </a:ext>
            </a:extLst>
          </p:cNvPr>
          <p:cNvSpPr txBox="1"/>
          <p:nvPr/>
        </p:nvSpPr>
        <p:spPr>
          <a:xfrm>
            <a:off x="2438399" y="2324101"/>
            <a:ext cx="55461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home-field of Scouting in Iceland, and a venue for big and small events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center of Scout leader training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young Scouts an opportunity to work in an international work environment and gain skills and experience that they will use in life</a:t>
            </a:r>
          </a:p>
        </p:txBody>
      </p:sp>
      <p:pic>
        <p:nvPicPr>
          <p:cNvPr id="12" name="Picture 11" descr="A group of people around a fire pit&#10;&#10;AI-generated content may be incorrect.">
            <a:extLst>
              <a:ext uri="{FF2B5EF4-FFF2-40B4-BE49-F238E27FC236}">
                <a16:creationId xmlns:a16="http://schemas.microsoft.com/office/drawing/2014/main" id="{15B9413F-1C96-6CF3-8DA2-CCDC561002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4" r="21470"/>
          <a:stretch/>
        </p:blipFill>
        <p:spPr>
          <a:xfrm>
            <a:off x="8691512" y="1618072"/>
            <a:ext cx="3500487" cy="523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72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853DD-A5CD-76CF-B744-EFA573F76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FC45D-FDC4-B369-2655-BE8666A37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3CEAB-1D77-C1D4-E734-D3C9F03D1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School Camp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B172965-FA63-2CE8-B814-8009A8356D2A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86AE8903-C58C-F35A-E4F9-B1979AA795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017F8-0C2F-AB4F-944E-81C5611C8ADD}"/>
              </a:ext>
            </a:extLst>
          </p:cNvPr>
          <p:cNvSpPr txBox="1"/>
          <p:nvPr/>
        </p:nvSpPr>
        <p:spPr>
          <a:xfrm>
            <a:off x="2438399" y="2324101"/>
            <a:ext cx="7412611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improve participant’s communication skills,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self-image and respect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improve participant’s outdoor activeness and nature awareness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participants that don’t shine in a traditional school environment a chance to enjoy themselves in a new environment and discover new strengths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help schools offer educational opportunities in non-formal education and outdoor education, and support various goals of the national curriculum</a:t>
            </a:r>
          </a:p>
        </p:txBody>
      </p:sp>
    </p:spTree>
    <p:extLst>
      <p:ext uri="{BB962C8B-B14F-4D97-AF65-F5344CB8AC3E}">
        <p14:creationId xmlns:p14="http://schemas.microsoft.com/office/powerpoint/2010/main" val="2364334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B8A508-4080-D1B7-C2FC-1B5BB48EC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4A0B7-63D8-AD2F-EBD0-DB0B88004D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DE6CD5-B529-9AEF-EFC4-A37F218E19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Summer Camp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3A6E12-4349-4072-F419-560DA8B2D63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1716783C-E60A-5F13-6CF4-A8BA245D64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39298C-2F34-897A-FD39-372E877242A2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That children can experience nature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Introduce children to the exciting outdoor activities of the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Scout Movement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That children gain friends from a diverse group and enjoy themselves as individuals</a:t>
            </a:r>
          </a:p>
        </p:txBody>
      </p:sp>
      <p:pic>
        <p:nvPicPr>
          <p:cNvPr id="5" name="Picture 4" descr="A child aiming a bow and arrow&#10;&#10;AI-generated content may be incorrect.">
            <a:extLst>
              <a:ext uri="{FF2B5EF4-FFF2-40B4-BE49-F238E27FC236}">
                <a16:creationId xmlns:a16="http://schemas.microsoft.com/office/drawing/2014/main" id="{F82E6B00-BE80-4FED-208A-9FE1BC523F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7" r="6899"/>
          <a:stretch/>
        </p:blipFill>
        <p:spPr>
          <a:xfrm>
            <a:off x="7390615" y="1573149"/>
            <a:ext cx="4801386" cy="406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799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CECD3-F769-8E41-50CD-E91BDCC00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B6DDA-2514-9AE6-1E50-FBFD6CE6D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8F3C7B-5CD9-93F8-5F9B-B0F3C6B409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Family Campsite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78B9D4-8E83-FD5B-BD9D-CC7A19565E30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8004344-A802-3503-D8CB-4FDAB8762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7E0120-D97C-D598-F3B5-299A176F7857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offer families a safe environment for outdoor activities and wholesome family time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introduce the public to the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Scout Movement</a:t>
            </a:r>
          </a:p>
        </p:txBody>
      </p:sp>
      <p:pic>
        <p:nvPicPr>
          <p:cNvPr id="5" name="Picture 4" descr="A group of tents next to a body of water&#10;&#10;AI-generated content may be incorrect.">
            <a:extLst>
              <a:ext uri="{FF2B5EF4-FFF2-40B4-BE49-F238E27FC236}">
                <a16:creationId xmlns:a16="http://schemas.microsoft.com/office/drawing/2014/main" id="{4114960E-9CA3-4758-4B92-5EB9C462E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637" y="1657547"/>
            <a:ext cx="4160363" cy="52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630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0F557-2787-CE52-5E24-6264AB998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9EEF0-7209-C019-86AB-1CCBF0A814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F97FB-054E-5CF2-D2A6-F57655BEF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Our International Groups goals: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34052-D21A-668F-6235-23E046BACFB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CFD2531-40FB-E296-2B37-04F536F558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605078-CF22-C147-A19A-852976849683}"/>
              </a:ext>
            </a:extLst>
          </p:cNvPr>
          <p:cNvSpPr txBox="1"/>
          <p:nvPr/>
        </p:nvSpPr>
        <p:spPr>
          <a:xfrm>
            <a:off x="2438399" y="2324101"/>
            <a:ext cx="4631704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give Scouts in Iceland an opportunity to get to know Scouts from other countries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give young people from other countries a change to experience Iceland in a safe and cost-effective way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To be the venue for collaboration of international youth groups</a:t>
            </a:r>
          </a:p>
        </p:txBody>
      </p:sp>
      <p:pic>
        <p:nvPicPr>
          <p:cNvPr id="5" name="Picture 4" descr="A group of people standing next to a wooden structure&#10;&#10;AI-generated content may be incorrect.">
            <a:extLst>
              <a:ext uri="{FF2B5EF4-FFF2-40B4-BE49-F238E27FC236}">
                <a16:creationId xmlns:a16="http://schemas.microsoft.com/office/drawing/2014/main" id="{B9383FAC-70E4-C96A-5645-781C51EBE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5" r="27886"/>
          <a:stretch/>
        </p:blipFill>
        <p:spPr>
          <a:xfrm>
            <a:off x="7871381" y="1671118"/>
            <a:ext cx="4320619" cy="518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2699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18CF54-DA48-F406-DDD6-B4DE3B3EE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F9F-F31D-347F-54D3-F4947AA2E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2B5DE-1F83-A8E3-EC7D-591CF5AF3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 err="1">
                <a:cs typeface="Calibri"/>
              </a:rPr>
              <a:t>Úlfljótsvatn’s</a:t>
            </a:r>
            <a:r>
              <a:rPr lang="en-GB" sz="2800" b="1" dirty="0">
                <a:cs typeface="Calibri"/>
              </a:rPr>
              <a:t> values: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E14E22-509A-4210-8278-41887BF3EF3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179795FD-E310-1949-697D-AF061361E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A668D0-1B3B-F70E-3F60-2D607C61672D}"/>
              </a:ext>
            </a:extLst>
          </p:cNvPr>
          <p:cNvSpPr txBox="1"/>
          <p:nvPr/>
        </p:nvSpPr>
        <p:spPr>
          <a:xfrm>
            <a:off x="3016165" y="2324101"/>
            <a:ext cx="7353319" cy="1104899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r>
              <a:rPr lang="en-US" sz="2000" b="1" u="sng" dirty="0">
                <a:cs typeface="Calibri"/>
              </a:rPr>
              <a:t>Belonging:</a:t>
            </a:r>
            <a:r>
              <a:rPr lang="en-US" sz="2000" b="1" dirty="0">
                <a:cs typeface="Calibri"/>
              </a:rPr>
              <a:t> </a:t>
            </a:r>
            <a:r>
              <a:rPr lang="en-US" sz="2000" dirty="0">
                <a:cs typeface="Calibri"/>
              </a:rPr>
              <a:t>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, our staff and guests should feel comfortable as if they are part of the place and not just visiting.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Adventure:</a:t>
            </a:r>
            <a:r>
              <a:rPr lang="en-US" sz="2000" dirty="0">
                <a:cs typeface="Calibri"/>
              </a:rPr>
              <a:t> We believe in the positive impact of the outdoors on people, so our outdoor program is a key part of our services.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Empowerment:</a:t>
            </a:r>
            <a:r>
              <a:rPr lang="en-US" sz="2000" dirty="0">
                <a:cs typeface="Calibri"/>
              </a:rPr>
              <a:t> We want to support young people, provide them with opportunities to challenge themselves and empower them to actively participate in society.</a:t>
            </a:r>
            <a:br>
              <a:rPr lang="en-US" sz="2000" dirty="0">
                <a:cs typeface="Calibri"/>
              </a:rPr>
            </a:br>
            <a:endParaRPr lang="en-US" sz="2000" dirty="0">
              <a:cs typeface="Calibri"/>
            </a:endParaRPr>
          </a:p>
          <a:p>
            <a:r>
              <a:rPr lang="en-US" sz="2000" b="1" u="sng" dirty="0">
                <a:cs typeface="Calibri"/>
              </a:rPr>
              <a:t>Scouting:</a:t>
            </a:r>
            <a:r>
              <a:rPr lang="en-US" sz="2000" dirty="0">
                <a:cs typeface="Calibri"/>
              </a:rPr>
              <a:t> The value and direction of the Scout movement is our guide in everything that we do 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C5EF1-978B-E720-935D-AEB7D5DA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006" y="2324101"/>
            <a:ext cx="485843" cy="6096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CB15E5-1ED5-061D-896B-7E4CAC81B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1691" y="3236730"/>
            <a:ext cx="714475" cy="6192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CFA784-96F3-0A95-8543-FF21E4347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3690" y="4138179"/>
            <a:ext cx="578159" cy="6937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A55DE-B0FF-214C-00CB-BF0500C36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7426" y="5426392"/>
            <a:ext cx="543001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305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5A94B6-8BD9-7FE0-645F-93CADAAC5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diagram of a child scout&#10;&#10;AI-generated content may be incorrect.">
            <a:extLst>
              <a:ext uri="{FF2B5EF4-FFF2-40B4-BE49-F238E27FC236}">
                <a16:creationId xmlns:a16="http://schemas.microsoft.com/office/drawing/2014/main" id="{B750BC7B-2247-BD42-9AEF-1DB520176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7"/>
          <a:stretch/>
        </p:blipFill>
        <p:spPr>
          <a:xfrm>
            <a:off x="4738095" y="254524"/>
            <a:ext cx="8315325" cy="65327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C2A03-DF2D-E72A-AC73-D1AEB2861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B98E68-1C35-4E29-FF60-5BD2F8BF0E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1573150"/>
            <a:ext cx="8851785" cy="5676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2800" b="1" dirty="0">
                <a:cs typeface="Calibri"/>
              </a:rPr>
              <a:t>Scout Method</a:t>
            </a:r>
            <a:endParaRPr lang="en-GB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CB9C04-F05A-5769-F359-4D5B7292BFE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9B2BCCF2-59AC-DBB0-95B5-CAE4DC158C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0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1DC253-0CFE-1D65-D5CA-891C99CEA8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21C9-CC61-18BB-6498-11A99C94D5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What do we do?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9A8E6B-1B11-0410-040F-8B9F58B8C14B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DEE9C41D-D2DC-9B54-5210-442FC156DF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13" name="Picture 12" descr="A group of kids sitting together&#10;&#10;AI-generated content may be incorrect.">
            <a:extLst>
              <a:ext uri="{FF2B5EF4-FFF2-40B4-BE49-F238E27FC236}">
                <a16:creationId xmlns:a16="http://schemas.microsoft.com/office/drawing/2014/main" id="{20141E34-4093-BF67-F850-6736ECD65D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86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881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77FA9-23E6-07EF-7CA8-1EF59E79D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A1214-A957-A60B-5B95-96A7249BB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9DA434D-98DF-0972-F06F-84C7BDE4BD0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FBCE8E4C-197C-D1A0-A5FE-E0CB59FB09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90CB07-48E9-9214-07EE-77BC5B881828}"/>
              </a:ext>
            </a:extLst>
          </p:cNvPr>
          <p:cNvSpPr txBox="1"/>
          <p:nvPr/>
        </p:nvSpPr>
        <p:spPr>
          <a:xfrm>
            <a:off x="7670278" y="825269"/>
            <a:ext cx="2611225" cy="563490"/>
          </a:xfrm>
          <a:prstGeom prst="rect">
            <a:avLst/>
          </a:prstGeom>
          <a:solidFill>
            <a:srgbClr val="97B1C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Board of NSO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45F1526-639F-B048-3157-BBD9D955857F}"/>
              </a:ext>
            </a:extLst>
          </p:cNvPr>
          <p:cNvCxnSpPr>
            <a:cxnSpLocks/>
          </p:cNvCxnSpPr>
          <p:nvPr/>
        </p:nvCxnSpPr>
        <p:spPr>
          <a:xfrm flipH="1">
            <a:off x="8980652" y="1388759"/>
            <a:ext cx="1" cy="113490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215D9C7-AD75-05AA-AF34-B888BB2F68C3}"/>
              </a:ext>
            </a:extLst>
          </p:cNvPr>
          <p:cNvCxnSpPr>
            <a:cxnSpLocks/>
          </p:cNvCxnSpPr>
          <p:nvPr/>
        </p:nvCxnSpPr>
        <p:spPr>
          <a:xfrm>
            <a:off x="6912988" y="2518122"/>
            <a:ext cx="13353" cy="1900969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0FD83BF-85C0-169E-33B0-BB626D57C781}"/>
              </a:ext>
            </a:extLst>
          </p:cNvPr>
          <p:cNvCxnSpPr>
            <a:cxnSpLocks/>
          </p:cNvCxnSpPr>
          <p:nvPr/>
        </p:nvCxnSpPr>
        <p:spPr>
          <a:xfrm flipH="1">
            <a:off x="6898702" y="2520894"/>
            <a:ext cx="2095279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B0F56F9-7064-AE2E-6B5E-DC2009930F0A}"/>
              </a:ext>
            </a:extLst>
          </p:cNvPr>
          <p:cNvSpPr txBox="1"/>
          <p:nvPr/>
        </p:nvSpPr>
        <p:spPr>
          <a:xfrm>
            <a:off x="7670278" y="1710406"/>
            <a:ext cx="2611225" cy="563490"/>
          </a:xfrm>
          <a:prstGeom prst="rect">
            <a:avLst/>
          </a:prstGeom>
          <a:solidFill>
            <a:srgbClr val="97B1C7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CEO </a:t>
            </a:r>
          </a:p>
          <a:p>
            <a:pPr algn="ctr"/>
            <a:r>
              <a:rPr lang="is-IS" dirty="0">
                <a:solidFill>
                  <a:schemeClr val="bg1"/>
                </a:solidFill>
              </a:rPr>
              <a:t>(of NSO and Úlfljótsvatn)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D66BA2-2AA2-07A0-3D02-02A2631D844E}"/>
              </a:ext>
            </a:extLst>
          </p:cNvPr>
          <p:cNvCxnSpPr>
            <a:cxnSpLocks/>
          </p:cNvCxnSpPr>
          <p:nvPr/>
        </p:nvCxnSpPr>
        <p:spPr>
          <a:xfrm>
            <a:off x="4332387" y="3942230"/>
            <a:ext cx="1" cy="4829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41251DED-3541-2B61-5D86-E4C89E83333B}"/>
              </a:ext>
            </a:extLst>
          </p:cNvPr>
          <p:cNvCxnSpPr>
            <a:cxnSpLocks/>
          </p:cNvCxnSpPr>
          <p:nvPr/>
        </p:nvCxnSpPr>
        <p:spPr>
          <a:xfrm>
            <a:off x="4332387" y="3936129"/>
            <a:ext cx="5187907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E4A773-F8C4-7E01-639F-D6A52E5AFEC8}"/>
              </a:ext>
            </a:extLst>
          </p:cNvPr>
          <p:cNvCxnSpPr>
            <a:cxnSpLocks/>
          </p:cNvCxnSpPr>
          <p:nvPr/>
        </p:nvCxnSpPr>
        <p:spPr>
          <a:xfrm>
            <a:off x="9520294" y="3936129"/>
            <a:ext cx="1" cy="4829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6047C4-3695-3F2C-913A-E4B622AAA1D6}"/>
              </a:ext>
            </a:extLst>
          </p:cNvPr>
          <p:cNvSpPr txBox="1"/>
          <p:nvPr/>
        </p:nvSpPr>
        <p:spPr>
          <a:xfrm>
            <a:off x="2438398" y="2988384"/>
            <a:ext cx="8949181" cy="678643"/>
          </a:xfrm>
          <a:prstGeom prst="rect">
            <a:avLst/>
          </a:prstGeom>
          <a:solidFill>
            <a:srgbClr val="00206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>
                <a:solidFill>
                  <a:schemeClr val="bg1"/>
                </a:solidFill>
              </a:rPr>
              <a:t>Management Team</a:t>
            </a:r>
          </a:p>
          <a:p>
            <a:pPr algn="ctr"/>
            <a:r>
              <a:rPr lang="is-IS" dirty="0">
                <a:solidFill>
                  <a:srgbClr val="97B1C7"/>
                </a:solidFill>
              </a:rPr>
              <a:t>Operations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Program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Guest Services Manager </a:t>
            </a:r>
            <a:r>
              <a:rPr lang="is-IS" dirty="0">
                <a:solidFill>
                  <a:schemeClr val="bg1"/>
                </a:solidFill>
              </a:rPr>
              <a:t>/</a:t>
            </a:r>
            <a:r>
              <a:rPr lang="is-IS" dirty="0">
                <a:solidFill>
                  <a:srgbClr val="97B1C7"/>
                </a:solidFill>
              </a:rPr>
              <a:t> Camp Manager</a:t>
            </a:r>
            <a:endParaRPr lang="en-US" dirty="0">
              <a:solidFill>
                <a:srgbClr val="97B1C7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C3330D-A7BD-220C-5CBB-E019B324311C}"/>
              </a:ext>
            </a:extLst>
          </p:cNvPr>
          <p:cNvGrpSpPr/>
          <p:nvPr/>
        </p:nvGrpSpPr>
        <p:grpSpPr>
          <a:xfrm>
            <a:off x="3271085" y="4263419"/>
            <a:ext cx="7310512" cy="2250506"/>
            <a:chOff x="3252231" y="4046459"/>
            <a:chExt cx="7310512" cy="2250506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85AE6D-1828-048C-BBC7-6A4A2278B205}"/>
                </a:ext>
              </a:extLst>
            </p:cNvPr>
            <p:cNvSpPr txBox="1"/>
            <p:nvPr/>
          </p:nvSpPr>
          <p:spPr>
            <a:xfrm>
              <a:off x="3252231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Program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Program Manager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Program Coordinator</a:t>
              </a:r>
              <a:br>
                <a:rPr lang="is-IS" sz="1600" dirty="0">
                  <a:solidFill>
                    <a:srgbClr val="002060"/>
                  </a:solidFill>
                </a:rPr>
              </a:br>
              <a:r>
                <a:rPr lang="is-IS" sz="1600" dirty="0">
                  <a:solidFill>
                    <a:srgbClr val="002060"/>
                  </a:solidFill>
                </a:rPr>
                <a:t>Program Assistant*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6F1145-CB83-0C81-1F01-0E6B24FE28DE}"/>
                </a:ext>
              </a:extLst>
            </p:cNvPr>
            <p:cNvSpPr txBox="1"/>
            <p:nvPr/>
          </p:nvSpPr>
          <p:spPr>
            <a:xfrm>
              <a:off x="5846185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Guest Services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GS Manager (Chef)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GS Coordinator*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A0F514-10BD-F905-6B33-CFB26177B197}"/>
                </a:ext>
              </a:extLst>
            </p:cNvPr>
            <p:cNvSpPr txBox="1"/>
            <p:nvPr/>
          </p:nvSpPr>
          <p:spPr>
            <a:xfrm>
              <a:off x="8440139" y="4046459"/>
              <a:ext cx="2122604" cy="2250506"/>
            </a:xfrm>
            <a:prstGeom prst="rect">
              <a:avLst/>
            </a:prstGeom>
            <a:solidFill>
              <a:srgbClr val="97B1C7"/>
            </a:solidFill>
          </p:spPr>
          <p:txBody>
            <a:bodyPr wrap="square" rtlCol="0" anchor="t" anchorCtr="0">
              <a:noAutofit/>
            </a:bodyPr>
            <a:lstStyle/>
            <a:p>
              <a:pPr algn="ctr"/>
              <a:br>
                <a:rPr lang="is-IS" sz="1050" b="1" dirty="0">
                  <a:solidFill>
                    <a:schemeClr val="bg1"/>
                  </a:solidFill>
                </a:rPr>
              </a:br>
              <a:r>
                <a:rPr lang="is-IS" b="1" dirty="0">
                  <a:solidFill>
                    <a:schemeClr val="bg1"/>
                  </a:solidFill>
                </a:rPr>
                <a:t>Camp Team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Camp Manager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Maintenance Coord.</a:t>
              </a:r>
            </a:p>
            <a:p>
              <a:pPr algn="ctr"/>
              <a:r>
                <a:rPr lang="is-IS" sz="1600" dirty="0">
                  <a:solidFill>
                    <a:srgbClr val="002060"/>
                  </a:solidFill>
                </a:rPr>
                <a:t>Campsite Coordinator*</a:t>
              </a:r>
              <a:endParaRPr lang="en-US" sz="1600" dirty="0">
                <a:solidFill>
                  <a:srgbClr val="002060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1C9DCCC-3427-14BE-E11A-8DDFDFABE43E}"/>
              </a:ext>
            </a:extLst>
          </p:cNvPr>
          <p:cNvSpPr txBox="1"/>
          <p:nvPr/>
        </p:nvSpPr>
        <p:spPr>
          <a:xfrm>
            <a:off x="2323722" y="5600337"/>
            <a:ext cx="8949181" cy="678643"/>
          </a:xfrm>
          <a:prstGeom prst="rect">
            <a:avLst/>
          </a:prstGeom>
          <a:solidFill>
            <a:srgbClr val="FFC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is-IS" b="1" dirty="0"/>
              <a:t>Volunteers</a:t>
            </a:r>
          </a:p>
          <a:p>
            <a:pPr algn="ctr"/>
            <a:r>
              <a:rPr lang="is-IS" b="1" dirty="0">
                <a:solidFill>
                  <a:schemeClr val="bg1"/>
                </a:solidFill>
              </a:rPr>
              <a:t>The lifeblood of the center – Work across all teams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288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02F4F-82AD-44EF-6614-3E213A60E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995F3-7C77-7B4A-5FC3-E5A951E9E1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EB17ACE-9FCB-EA93-9CC6-AECB6D482E02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A0BFF432-DA2C-4136-93D8-CA13C14CAE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A6857F-2CC3-6E69-FD98-BBB001C95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57" y="2138269"/>
            <a:ext cx="1497245" cy="1507550"/>
          </a:xfrm>
          <a:prstGeom prst="rect">
            <a:avLst/>
          </a:prstGeom>
        </p:spPr>
      </p:pic>
      <p:pic>
        <p:nvPicPr>
          <p:cNvPr id="6" name="Picture 5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6649E41C-9D9E-04B0-F5C4-42D420C1AF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8" t="2179" r="13993" b="19813"/>
          <a:stretch/>
        </p:blipFill>
        <p:spPr>
          <a:xfrm>
            <a:off x="2578974" y="2143422"/>
            <a:ext cx="1502398" cy="1502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A5BC7D-5767-6E6A-2431-8DA5A2E531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6" t="20689" r="26095" b="14224"/>
          <a:stretch>
            <a:fillRect/>
          </a:stretch>
        </p:blipFill>
        <p:spPr>
          <a:xfrm>
            <a:off x="9807942" y="2138264"/>
            <a:ext cx="1507551" cy="1502398"/>
          </a:xfrm>
          <a:prstGeom prst="rect">
            <a:avLst/>
          </a:prstGeom>
        </p:spPr>
      </p:pic>
      <p:pic>
        <p:nvPicPr>
          <p:cNvPr id="18" name="Picture 17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09269839-2733-7991-D262-0742527CD6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286" y="2138263"/>
            <a:ext cx="1507551" cy="1507550"/>
          </a:xfrm>
          <a:prstGeom prst="rect">
            <a:avLst/>
          </a:prstGeom>
        </p:spPr>
      </p:pic>
      <p:pic>
        <p:nvPicPr>
          <p:cNvPr id="22" name="Picture 2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D5863700-63F3-0BFD-BE2A-20632C049A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465" y="2138267"/>
            <a:ext cx="1507551" cy="15075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D701E7C-0935-976B-075D-99C65DD57892}"/>
              </a:ext>
            </a:extLst>
          </p:cNvPr>
          <p:cNvSpPr txBox="1"/>
          <p:nvPr/>
        </p:nvSpPr>
        <p:spPr>
          <a:xfrm>
            <a:off x="2463514" y="3645813"/>
            <a:ext cx="1617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Raggi</a:t>
            </a:r>
          </a:p>
          <a:p>
            <a:r>
              <a:rPr lang="is-IS" dirty="0"/>
              <a:t>CEO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34AD4BD-359A-FD44-55A6-2F54AC120DF0}"/>
              </a:ext>
            </a:extLst>
          </p:cNvPr>
          <p:cNvSpPr txBox="1"/>
          <p:nvPr/>
        </p:nvSpPr>
        <p:spPr>
          <a:xfrm>
            <a:off x="4300439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Elín</a:t>
            </a:r>
          </a:p>
          <a:p>
            <a:r>
              <a:rPr lang="is-IS" dirty="0"/>
              <a:t>Operations Manager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C424ED-09DC-EA57-7587-8D65B4A6F51C}"/>
              </a:ext>
            </a:extLst>
          </p:cNvPr>
          <p:cNvSpPr txBox="1"/>
          <p:nvPr/>
        </p:nvSpPr>
        <p:spPr>
          <a:xfrm>
            <a:off x="6125650" y="3645813"/>
            <a:ext cx="16178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Ari</a:t>
            </a:r>
          </a:p>
          <a:p>
            <a:r>
              <a:rPr lang="is-IS" dirty="0"/>
              <a:t>Chef</a:t>
            </a:r>
            <a:br>
              <a:rPr lang="is-IS" dirty="0"/>
            </a:br>
            <a:r>
              <a:rPr lang="is-IS" dirty="0"/>
              <a:t>(Guest Services Manager)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0F6BBF1-D836-F694-788A-B4B2EFADCA52}"/>
              </a:ext>
            </a:extLst>
          </p:cNvPr>
          <p:cNvSpPr txBox="1"/>
          <p:nvPr/>
        </p:nvSpPr>
        <p:spPr>
          <a:xfrm>
            <a:off x="7923988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Sjöfn</a:t>
            </a:r>
          </a:p>
          <a:p>
            <a:r>
              <a:rPr lang="is-IS" dirty="0"/>
              <a:t>Program Manager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19E4EB-EA5A-8C4B-5DA1-25E162215931}"/>
              </a:ext>
            </a:extLst>
          </p:cNvPr>
          <p:cNvSpPr txBox="1"/>
          <p:nvPr/>
        </p:nvSpPr>
        <p:spPr>
          <a:xfrm>
            <a:off x="9703934" y="3645813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Úlfur</a:t>
            </a:r>
          </a:p>
          <a:p>
            <a:r>
              <a:rPr lang="is-IS" dirty="0"/>
              <a:t>Camp </a:t>
            </a:r>
            <a:br>
              <a:rPr lang="is-IS" dirty="0"/>
            </a:br>
            <a:r>
              <a:rPr lang="is-IS" dirty="0"/>
              <a:t>Manager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04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8B2EC-B6CF-F1CC-E5A6-2809ABE10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AF22C-0C94-00CE-BC17-7196DF04C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FF838E-A579-610F-54A3-C86E2ABACAA1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7364BFF9-87D8-BF79-235C-97630A05A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5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7AF46-3076-AF31-2065-2EB7526D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with red hair wearing a hat and necklace&#10;&#10;AI-generated content may be incorrect.">
            <a:extLst>
              <a:ext uri="{FF2B5EF4-FFF2-40B4-BE49-F238E27FC236}">
                <a16:creationId xmlns:a16="http://schemas.microsoft.com/office/drawing/2014/main" id="{16EF1DFA-7531-0632-6922-A3A15971C3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3897" r="7960" b="12744"/>
          <a:stretch>
            <a:fillRect/>
          </a:stretch>
        </p:blipFill>
        <p:spPr>
          <a:xfrm>
            <a:off x="2588105" y="2133112"/>
            <a:ext cx="1495837" cy="15023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343B79-77BA-A0E9-1FB2-E1A08C0C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Meet the team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F7A03F-1428-5AAA-9F70-EC410EA2644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E43B8310-B1AB-CC32-23EE-5F58FAF95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C89A84B-40CD-51C3-06BC-A7F5A35F03C1}"/>
              </a:ext>
            </a:extLst>
          </p:cNvPr>
          <p:cNvSpPr txBox="1"/>
          <p:nvPr/>
        </p:nvSpPr>
        <p:spPr>
          <a:xfrm>
            <a:off x="2576506" y="3640662"/>
            <a:ext cx="14803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Alistair</a:t>
            </a:r>
          </a:p>
          <a:p>
            <a:r>
              <a:rPr lang="is-IS" dirty="0"/>
              <a:t>Program</a:t>
            </a:r>
            <a:br>
              <a:rPr lang="is-IS" dirty="0"/>
            </a:br>
            <a:r>
              <a:rPr lang="is-IS" dirty="0"/>
              <a:t>Coordinator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3AC05A7-03BA-F2F0-DD01-C83D74C4648D}"/>
              </a:ext>
            </a:extLst>
          </p:cNvPr>
          <p:cNvSpPr txBox="1"/>
          <p:nvPr/>
        </p:nvSpPr>
        <p:spPr>
          <a:xfrm>
            <a:off x="4336710" y="3640662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Basia</a:t>
            </a:r>
          </a:p>
          <a:p>
            <a:r>
              <a:rPr lang="is-IS" dirty="0"/>
              <a:t>Program Coordinator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7994238-B9A7-F970-FDEF-D3FE8BA1BC40}"/>
              </a:ext>
            </a:extLst>
          </p:cNvPr>
          <p:cNvSpPr txBox="1"/>
          <p:nvPr/>
        </p:nvSpPr>
        <p:spPr>
          <a:xfrm>
            <a:off x="6160621" y="3640662"/>
            <a:ext cx="1617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Jirka</a:t>
            </a:r>
          </a:p>
          <a:p>
            <a:r>
              <a:rPr lang="is-IS" dirty="0"/>
              <a:t>Maintenance</a:t>
            </a:r>
            <a:br>
              <a:rPr lang="is-IS" dirty="0"/>
            </a:br>
            <a:r>
              <a:rPr lang="is-IS" dirty="0"/>
              <a:t>Coordinator</a:t>
            </a:r>
            <a:endParaRPr lang="en-US" dirty="0"/>
          </a:p>
        </p:txBody>
      </p:sp>
      <p:pic>
        <p:nvPicPr>
          <p:cNvPr id="4" name="Picture 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DFD5D59-69AB-45D1-79D8-F05795086F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1" t="15215" r="19657" b="21689"/>
          <a:stretch>
            <a:fillRect/>
          </a:stretch>
        </p:blipFill>
        <p:spPr>
          <a:xfrm>
            <a:off x="7994306" y="2133112"/>
            <a:ext cx="1480379" cy="1502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97E250-2130-6C6F-D6D8-C9E4E2FD53C4}"/>
              </a:ext>
            </a:extLst>
          </p:cNvPr>
          <p:cNvSpPr txBox="1"/>
          <p:nvPr/>
        </p:nvSpPr>
        <p:spPr>
          <a:xfrm>
            <a:off x="7974991" y="3640662"/>
            <a:ext cx="14996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Ylva</a:t>
            </a:r>
          </a:p>
          <a:p>
            <a:r>
              <a:rPr lang="is-IS" dirty="0"/>
              <a:t>Campsite Coordinator</a:t>
            </a:r>
            <a:endParaRPr lang="en-US" dirty="0"/>
          </a:p>
        </p:txBody>
      </p:sp>
      <p:pic>
        <p:nvPicPr>
          <p:cNvPr id="9" name="Picture 8" descr="A person standing outside with a scarf around his neck&#10;&#10;AI-generated content may be incorrect.">
            <a:extLst>
              <a:ext uri="{FF2B5EF4-FFF2-40B4-BE49-F238E27FC236}">
                <a16:creationId xmlns:a16="http://schemas.microsoft.com/office/drawing/2014/main" id="{BD286808-91CC-8232-D807-8D1EB1ADE6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13683" r="21422" b="23539"/>
          <a:stretch>
            <a:fillRect/>
          </a:stretch>
        </p:blipFill>
        <p:spPr>
          <a:xfrm>
            <a:off x="6191608" y="2133112"/>
            <a:ext cx="1468781" cy="1502397"/>
          </a:xfrm>
          <a:prstGeom prst="rect">
            <a:avLst/>
          </a:prstGeom>
        </p:spPr>
      </p:pic>
      <p:pic>
        <p:nvPicPr>
          <p:cNvPr id="14" name="Picture 13" descr="A person smiling at camera&#10;&#10;AI-generated content may be incorrect.">
            <a:extLst>
              <a:ext uri="{FF2B5EF4-FFF2-40B4-BE49-F238E27FC236}">
                <a16:creationId xmlns:a16="http://schemas.microsoft.com/office/drawing/2014/main" id="{F592C532-0327-43F6-01D2-92B174A3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" r="13233" b="18741"/>
          <a:stretch>
            <a:fillRect/>
          </a:stretch>
        </p:blipFill>
        <p:spPr>
          <a:xfrm>
            <a:off x="4380627" y="2133112"/>
            <a:ext cx="1480381" cy="150239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290F58-43A3-8DC3-53A4-796C4CD36FFD}"/>
              </a:ext>
            </a:extLst>
          </p:cNvPr>
          <p:cNvSpPr txBox="1"/>
          <p:nvPr/>
        </p:nvSpPr>
        <p:spPr>
          <a:xfrm>
            <a:off x="9746720" y="3640662"/>
            <a:ext cx="14996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b="1" dirty="0"/>
              <a:t>Daði</a:t>
            </a:r>
          </a:p>
          <a:p>
            <a:r>
              <a:rPr lang="is-IS" dirty="0"/>
              <a:t>International groups and program</a:t>
            </a:r>
            <a:endParaRPr lang="en-US" dirty="0"/>
          </a:p>
        </p:txBody>
      </p:sp>
      <p:pic>
        <p:nvPicPr>
          <p:cNvPr id="21" name="Picture 20" descr="A person in a blue sweatshirt&#10;&#10;AI-generated content may be incorrect.">
            <a:extLst>
              <a:ext uri="{FF2B5EF4-FFF2-40B4-BE49-F238E27FC236}">
                <a16:creationId xmlns:a16="http://schemas.microsoft.com/office/drawing/2014/main" id="{6DDC45DC-922D-E370-A424-A0C7CC2F8F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" t="6295" r="3207" b="6374"/>
          <a:stretch>
            <a:fillRect/>
          </a:stretch>
        </p:blipFill>
        <p:spPr>
          <a:xfrm>
            <a:off x="9799399" y="2133112"/>
            <a:ext cx="1480379" cy="150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019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nowy landscape with trees and a structure&#10;&#10;AI-generated content may be incorrect.">
            <a:extLst>
              <a:ext uri="{FF2B5EF4-FFF2-40B4-BE49-F238E27FC236}">
                <a16:creationId xmlns:a16="http://schemas.microsoft.com/office/drawing/2014/main" id="{D91DDF6D-0D76-5E20-CE1E-5A7D3F5A4A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35" y="0"/>
            <a:ext cx="5037965" cy="2270571"/>
          </a:xfrm>
          <a:prstGeom prst="rect">
            <a:avLst/>
          </a:prstGeom>
        </p:spPr>
      </p:pic>
      <p:pic>
        <p:nvPicPr>
          <p:cNvPr id="17" name="Picture 16" descr="A group of tents next to a body of water&#10;&#10;AI-generated content may be incorrect.">
            <a:extLst>
              <a:ext uri="{FF2B5EF4-FFF2-40B4-BE49-F238E27FC236}">
                <a16:creationId xmlns:a16="http://schemas.microsoft.com/office/drawing/2014/main" id="{5A93C8FC-A22E-E6FF-EBD1-8AC31FB00D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239"/>
            <a:ext cx="1819275" cy="2274094"/>
          </a:xfrm>
          <a:prstGeom prst="rect">
            <a:avLst/>
          </a:prstGeom>
        </p:spPr>
      </p:pic>
      <p:pic>
        <p:nvPicPr>
          <p:cNvPr id="19" name="Picture 18" descr="A group of people standing next to a wooden structure&#10;&#10;AI-generated content may be incorrect.">
            <a:extLst>
              <a:ext uri="{FF2B5EF4-FFF2-40B4-BE49-F238E27FC236}">
                <a16:creationId xmlns:a16="http://schemas.microsoft.com/office/drawing/2014/main" id="{220C0AE4-AD6C-D94E-73B5-78A36FE796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82" y="3284663"/>
            <a:ext cx="5472459" cy="3648001"/>
          </a:xfrm>
          <a:prstGeom prst="rect">
            <a:avLst/>
          </a:prstGeom>
        </p:spPr>
      </p:pic>
      <p:pic>
        <p:nvPicPr>
          <p:cNvPr id="21" name="Picture 20" descr="A group of people in kayaks on a lake&#10;&#10;AI-generated content may be incorrect.">
            <a:extLst>
              <a:ext uri="{FF2B5EF4-FFF2-40B4-BE49-F238E27FC236}">
                <a16:creationId xmlns:a16="http://schemas.microsoft.com/office/drawing/2014/main" id="{D3516E00-9C42-DE0C-3DE0-858D015302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79333"/>
            <a:ext cx="3411974" cy="2274094"/>
          </a:xfrm>
          <a:prstGeom prst="rect">
            <a:avLst/>
          </a:prstGeom>
        </p:spPr>
      </p:pic>
      <p:pic>
        <p:nvPicPr>
          <p:cNvPr id="23" name="Picture 2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98519CED-FAC6-EA62-F968-3BBA2A60B2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69" y="0"/>
            <a:ext cx="2729013" cy="2253331"/>
          </a:xfrm>
          <a:prstGeom prst="rect">
            <a:avLst/>
          </a:prstGeom>
        </p:spPr>
      </p:pic>
      <p:pic>
        <p:nvPicPr>
          <p:cNvPr id="29" name="Picture 28" descr="Two people in a kayak&#10;&#10;AI-generated content may be incorrect.">
            <a:extLst>
              <a:ext uri="{FF2B5EF4-FFF2-40B4-BE49-F238E27FC236}">
                <a16:creationId xmlns:a16="http://schemas.microsoft.com/office/drawing/2014/main" id="{AD054352-D8D8-2BEA-61CC-67887DB4F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512" y="-17240"/>
            <a:ext cx="3405857" cy="2270571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07F1F152-B5B9-1937-AD38-DAD1C2A50DF2}"/>
              </a:ext>
            </a:extLst>
          </p:cNvPr>
          <p:cNvGrpSpPr/>
          <p:nvPr/>
        </p:nvGrpSpPr>
        <p:grpSpPr>
          <a:xfrm>
            <a:off x="-30122" y="2253330"/>
            <a:ext cx="12222122" cy="2426004"/>
            <a:chOff x="-30122" y="2253330"/>
            <a:chExt cx="12678168" cy="2516526"/>
          </a:xfrm>
        </p:grpSpPr>
        <p:pic>
          <p:nvPicPr>
            <p:cNvPr id="9" name="Picture 8" descr="A lake surrounded by grass and trees&#10;&#10;AI-generated content may be incorrect.">
              <a:extLst>
                <a:ext uri="{FF2B5EF4-FFF2-40B4-BE49-F238E27FC236}">
                  <a16:creationId xmlns:a16="http://schemas.microsoft.com/office/drawing/2014/main" id="{1D282A10-2A92-F436-A712-680DA7898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122" y="2253331"/>
              <a:ext cx="5129212" cy="2516525"/>
            </a:xfrm>
            <a:prstGeom prst="rect">
              <a:avLst/>
            </a:prstGeom>
          </p:spPr>
        </p:pic>
        <p:pic>
          <p:nvPicPr>
            <p:cNvPr id="25" name="Picture 24" descr="A large group of people sitting on grass&#10;&#10;AI-generated content may be incorrect.">
              <a:extLst>
                <a:ext uri="{FF2B5EF4-FFF2-40B4-BE49-F238E27FC236}">
                  <a16:creationId xmlns:a16="http://schemas.microsoft.com/office/drawing/2014/main" id="{8B8876B9-3B47-B883-CA30-956C6ABC56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568" y="2254151"/>
              <a:ext cx="3774478" cy="2515704"/>
            </a:xfrm>
            <a:prstGeom prst="rect">
              <a:avLst/>
            </a:prstGeom>
          </p:spPr>
        </p:pic>
        <p:pic>
          <p:nvPicPr>
            <p:cNvPr id="31" name="Picture 30" descr="A group of people in a kayak&#10;&#10;AI-generated content may be incorrect.">
              <a:extLst>
                <a:ext uri="{FF2B5EF4-FFF2-40B4-BE49-F238E27FC236}">
                  <a16:creationId xmlns:a16="http://schemas.microsoft.com/office/drawing/2014/main" id="{C845CEEF-7327-F4F9-7467-9B268A97C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9090" y="2253330"/>
              <a:ext cx="3774478" cy="2516526"/>
            </a:xfrm>
            <a:prstGeom prst="rect">
              <a:avLst/>
            </a:prstGeom>
          </p:spPr>
        </p:pic>
      </p:grpSp>
      <p:pic>
        <p:nvPicPr>
          <p:cNvPr id="33" name="Picture 32" descr="A child aiming a bow and arrow&#10;&#10;AI-generated content may be incorrect.">
            <a:extLst>
              <a:ext uri="{FF2B5EF4-FFF2-40B4-BE49-F238E27FC236}">
                <a16:creationId xmlns:a16="http://schemas.microsoft.com/office/drawing/2014/main" id="{53188622-0538-8DBF-8DCD-CCCABE48C9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74" y="4679332"/>
            <a:ext cx="3405855" cy="227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7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66AF1-6545-294E-3003-0F8114A47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AB97A-510A-8265-CFE6-5958821D91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45242-2B5F-5B17-7231-B85456F3B8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2214171"/>
            <a:ext cx="8851785" cy="932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b="1" dirty="0" err="1">
                <a:cs typeface="Calibri"/>
              </a:rPr>
              <a:t>Úlfljótsvatn</a:t>
            </a:r>
            <a:endParaRPr lang="en-GB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CE3025-4EB4-4C2A-5741-17D4EC3E7F56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4213B58F-D61B-F2EC-DF89-14DAEE93B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458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18C893-341E-CEE2-3797-98047E5B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C09D6-0CEB-583B-6E76-A6B8159168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Let’s start with the basics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19821B-FAF9-51B9-A2FD-E0900DC201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38006" y="2214171"/>
            <a:ext cx="8851785" cy="9322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GB" sz="4000" b="1" dirty="0" err="1">
                <a:cs typeface="Calibri"/>
              </a:rPr>
              <a:t>Úlfljótsvatn</a:t>
            </a:r>
            <a:endParaRPr lang="en-GB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55AB02-5551-002D-448E-BB268982588C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3EEAFBC6-E187-813B-F81E-E2C6983E0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8DAD8-A82F-19D2-117B-04A4E378C8C8}"/>
              </a:ext>
            </a:extLst>
          </p:cNvPr>
          <p:cNvSpPr txBox="1"/>
          <p:nvPr/>
        </p:nvSpPr>
        <p:spPr>
          <a:xfrm>
            <a:off x="2438399" y="3238501"/>
            <a:ext cx="9486508" cy="1569170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cs typeface="Calibri"/>
              </a:rPr>
              <a:t>Oolf</a:t>
            </a:r>
            <a:r>
              <a:rPr lang="en-US" sz="3200" dirty="0">
                <a:cs typeface="Calibri"/>
              </a:rPr>
              <a:t> – </a:t>
            </a:r>
            <a:r>
              <a:rPr lang="en-US" sz="3200" dirty="0" err="1">
                <a:cs typeface="Calibri"/>
              </a:rPr>
              <a:t>lyots</a:t>
            </a:r>
            <a:r>
              <a:rPr lang="en-US" sz="3200" dirty="0">
                <a:cs typeface="Calibri"/>
              </a:rPr>
              <a:t> – </a:t>
            </a:r>
            <a:r>
              <a:rPr lang="en-US" sz="3200" dirty="0" err="1">
                <a:cs typeface="Calibri"/>
              </a:rPr>
              <a:t>vaht</a:t>
            </a:r>
            <a:r>
              <a:rPr lang="en-US" sz="3200" dirty="0">
                <a:cs typeface="Calibri"/>
              </a:rPr>
              <a:t> – n </a:t>
            </a:r>
          </a:p>
        </p:txBody>
      </p:sp>
    </p:spTree>
    <p:extLst>
      <p:ext uri="{BB962C8B-B14F-4D97-AF65-F5344CB8AC3E}">
        <p14:creationId xmlns:p14="http://schemas.microsoft.com/office/powerpoint/2010/main" val="51344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2C714-96A8-855E-72E8-B436DD7C7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B366-93C7-31B5-C0EF-01936321D5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398" y="640878"/>
            <a:ext cx="8851785" cy="9322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GB" sz="4800" b="1" dirty="0">
                <a:solidFill>
                  <a:srgbClr val="97B1C7"/>
                </a:solidFill>
                <a:latin typeface="Source Sans Pro"/>
                <a:ea typeface="Source Sans Pro"/>
                <a:cs typeface="Calibri Light"/>
              </a:rPr>
              <a:t>Some history</a:t>
            </a:r>
            <a:endParaRPr lang="en-GB" b="1" dirty="0">
              <a:solidFill>
                <a:srgbClr val="97B1C7"/>
              </a:solidFill>
              <a:latin typeface="Source Sans Pro"/>
              <a:ea typeface="Source Sans Pro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28EDC9-D581-B660-F9DD-8F2E5E59A4F3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5B312085-7BEC-3754-C32A-4CC6591EA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433B02-4DA9-5849-7D19-662A204014C9}"/>
              </a:ext>
            </a:extLst>
          </p:cNvPr>
          <p:cNvSpPr txBox="1"/>
          <p:nvPr/>
        </p:nvSpPr>
        <p:spPr>
          <a:xfrm>
            <a:off x="2438399" y="1573150"/>
            <a:ext cx="9100010" cy="2320121"/>
          </a:xfrm>
          <a:prstGeom prst="rect">
            <a:avLst/>
          </a:prstGeom>
          <a:noFill/>
        </p:spPr>
        <p:txBody>
          <a:bodyPr wrap="square" numCol="1" spcCol="360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in Iceland since 1912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Summer Camp in </a:t>
            </a:r>
            <a:br>
              <a:rPr lang="en-US" sz="2000" dirty="0">
                <a:cs typeface="Calibri"/>
              </a:rPr>
            </a:b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 1941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building 1942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National Jamboree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(at </a:t>
            </a:r>
            <a:r>
              <a:rPr lang="en-US" sz="2000" dirty="0" err="1">
                <a:cs typeface="Calibri"/>
              </a:rPr>
              <a:t>Úlfljótsvatn</a:t>
            </a:r>
            <a:r>
              <a:rPr lang="en-US" sz="2000" dirty="0">
                <a:cs typeface="Calibri"/>
              </a:rPr>
              <a:t>) 1974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have planted trees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since 1990</a:t>
            </a:r>
            <a:br>
              <a:rPr lang="en-US" sz="2000" dirty="0">
                <a:cs typeface="Calibri"/>
              </a:rPr>
            </a:br>
            <a:endParaRPr lang="en-US" sz="10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First School Camp 1992</a:t>
            </a:r>
            <a:br>
              <a:rPr lang="en-US" sz="2000" dirty="0">
                <a:cs typeface="Calibri"/>
              </a:rPr>
            </a:br>
            <a:endParaRPr lang="en-US" sz="10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cs typeface="Calibri"/>
              </a:rPr>
              <a:t>Scouts and Forestry Association </a:t>
            </a:r>
            <a:br>
              <a:rPr lang="en-US" sz="2000" dirty="0">
                <a:cs typeface="Calibri"/>
              </a:rPr>
            </a:br>
            <a:r>
              <a:rPr lang="en-US" sz="2000" dirty="0">
                <a:cs typeface="Calibri"/>
              </a:rPr>
              <a:t>buy the land in 2011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5CAD7F-6F0D-DE6A-133C-AFF1BEA4F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809"/>
          <a:stretch>
            <a:fillRect/>
          </a:stretch>
        </p:blipFill>
        <p:spPr>
          <a:xfrm>
            <a:off x="6472652" y="1663987"/>
            <a:ext cx="5592462" cy="353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81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5FA4-78F8-DD92-62CB-BB39A04EA6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3FAD190-A8C0-9A3C-FDC9-72E9CE11B05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6A9F0568-4E89-D746-766A-D65AD9F1F4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3" name="Picture 2" descr="A row of tents in a field&#10;&#10;AI-generated content may be incorrect.">
            <a:extLst>
              <a:ext uri="{FF2B5EF4-FFF2-40B4-BE49-F238E27FC236}">
                <a16:creationId xmlns:a16="http://schemas.microsoft.com/office/drawing/2014/main" id="{CEE79547-CC24-A811-E32B-2A1DC6E9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22" y="2803385"/>
            <a:ext cx="5972810" cy="3810635"/>
          </a:xfrm>
          <a:prstGeom prst="rect">
            <a:avLst/>
          </a:prstGeom>
        </p:spPr>
      </p:pic>
      <p:pic>
        <p:nvPicPr>
          <p:cNvPr id="4" name="Picture 3" descr="A group of boys standing in a circle&#10;&#10;AI-generated content may be incorrect.">
            <a:extLst>
              <a:ext uri="{FF2B5EF4-FFF2-40B4-BE49-F238E27FC236}">
                <a16:creationId xmlns:a16="http://schemas.microsoft.com/office/drawing/2014/main" id="{B884F5B4-6C9F-D3A4-015C-AE2B34F9D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7867" y="243980"/>
            <a:ext cx="5972810" cy="384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91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77AB1-130C-D3D2-BCD5-3806CE04B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906C9B-6789-387D-10AB-80FB9866C874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37900508-A168-B23F-B28A-618013BDD7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9" name="Picture 8" descr="A group of men outside a house&#10;&#10;AI-generated content may be incorrect.">
            <a:extLst>
              <a:ext uri="{FF2B5EF4-FFF2-40B4-BE49-F238E27FC236}">
                <a16:creationId xmlns:a16="http://schemas.microsoft.com/office/drawing/2014/main" id="{1135BC3D-76FA-2EB3-8D74-5188BCD08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69067" y="2027215"/>
            <a:ext cx="5972810" cy="4575810"/>
          </a:xfrm>
          <a:prstGeom prst="rect">
            <a:avLst/>
          </a:prstGeom>
        </p:spPr>
      </p:pic>
      <p:pic>
        <p:nvPicPr>
          <p:cNvPr id="7" name="Picture 6" descr="A group of people in uniform&#10;&#10;AI-generated content may be incorrect.">
            <a:extLst>
              <a:ext uri="{FF2B5EF4-FFF2-40B4-BE49-F238E27FC236}">
                <a16:creationId xmlns:a16="http://schemas.microsoft.com/office/drawing/2014/main" id="{91FCD945-5B7A-E7A4-2155-A9505BB2B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5892" y="114313"/>
            <a:ext cx="5449943" cy="393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82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97555-9659-3763-64F5-DCC6F8956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31957E4-CB9A-D5EC-EC88-F323483236EF}"/>
              </a:ext>
            </a:extLst>
          </p:cNvPr>
          <p:cNvSpPr/>
          <p:nvPr/>
        </p:nvSpPr>
        <p:spPr>
          <a:xfrm>
            <a:off x="-1" y="0"/>
            <a:ext cx="1380745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A white symbol on a black background&#10;&#10;AI-generated content may be incorrect.">
            <a:extLst>
              <a:ext uri="{FF2B5EF4-FFF2-40B4-BE49-F238E27FC236}">
                <a16:creationId xmlns:a16="http://schemas.microsoft.com/office/drawing/2014/main" id="{9EA451B8-A8F5-2224-1EC5-6D41D0E22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3" y="5670801"/>
            <a:ext cx="878589" cy="792969"/>
          </a:xfrm>
          <a:prstGeom prst="rect">
            <a:avLst/>
          </a:prstGeom>
        </p:spPr>
      </p:pic>
      <p:pic>
        <p:nvPicPr>
          <p:cNvPr id="2" name="Picture 1" descr="A group of people outside of a building&#10;&#10;AI-generated content may be incorrect.">
            <a:extLst>
              <a:ext uri="{FF2B5EF4-FFF2-40B4-BE49-F238E27FC236}">
                <a16:creationId xmlns:a16="http://schemas.microsoft.com/office/drawing/2014/main" id="{58D6BB61-DB1C-14BE-9934-DF9AE9100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22" y="3429000"/>
            <a:ext cx="5972810" cy="3058160"/>
          </a:xfrm>
          <a:prstGeom prst="rect">
            <a:avLst/>
          </a:prstGeom>
        </p:spPr>
      </p:pic>
      <p:pic>
        <p:nvPicPr>
          <p:cNvPr id="3" name="Picture 2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E72E22F4-965A-9DA6-60A9-11D590C8EB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001" y="278608"/>
            <a:ext cx="5972810" cy="303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83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5d8a763-d0bc-4072-8a68-15a502db66df" xsi:nil="true"/>
    <lcf76f155ced4ddcb4097134ff3c332f xmlns="0e22a3e8-4457-4b67-bace-12d1aac3d392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55B8AB6B8E04AA92C13758AA8DB35" ma:contentTypeVersion="16" ma:contentTypeDescription="Create a new document." ma:contentTypeScope="" ma:versionID="93d9497a98954bb6bba870ddd062d71b">
  <xsd:schema xmlns:xsd="http://www.w3.org/2001/XMLSchema" xmlns:xs="http://www.w3.org/2001/XMLSchema" xmlns:p="http://schemas.microsoft.com/office/2006/metadata/properties" xmlns:ns2="0e22a3e8-4457-4b67-bace-12d1aac3d392" xmlns:ns3="05d8a763-d0bc-4072-8a68-15a502db66df" targetNamespace="http://schemas.microsoft.com/office/2006/metadata/properties" ma:root="true" ma:fieldsID="b5a31775de00a7e0c26861fa5646442f" ns2:_="" ns3:_="">
    <xsd:import namespace="0e22a3e8-4457-4b67-bace-12d1aac3d392"/>
    <xsd:import namespace="05d8a763-d0bc-4072-8a68-15a502db66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22a3e8-4457-4b67-bace-12d1aac3d3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9940896-c44a-4d1f-b198-17e2e049c0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d8a763-d0bc-4072-8a68-15a502db66d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6dfb896-f7a0-4004-b07a-9729aa01d0e0}" ma:internalName="TaxCatchAll" ma:showField="CatchAllData" ma:web="05d8a763-d0bc-4072-8a68-15a502db66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06CE9C-6414-495B-81D6-4ECC9234186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798341-F856-4546-B960-94F8AED6AA18}">
  <ds:schemaRefs>
    <ds:schemaRef ds:uri="http://schemas.microsoft.com/office/2006/metadata/properties"/>
    <ds:schemaRef ds:uri="http://schemas.microsoft.com/office/infopath/2007/PartnerControls"/>
    <ds:schemaRef ds:uri="05d8a763-d0bc-4072-8a68-15a502db66df"/>
    <ds:schemaRef ds:uri="0e22a3e8-4457-4b67-bace-12d1aac3d392"/>
  </ds:schemaRefs>
</ds:datastoreItem>
</file>

<file path=customXml/itemProps3.xml><?xml version="1.0" encoding="utf-8"?>
<ds:datastoreItem xmlns:ds="http://schemas.openxmlformats.org/officeDocument/2006/customXml" ds:itemID="{10CEAA82-05C0-42E2-B470-8203BCC50E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22a3e8-4457-4b67-bace-12d1aac3d392"/>
    <ds:schemaRef ds:uri="05d8a763-d0bc-4072-8a68-15a502db66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6610</TotalTime>
  <Words>756</Words>
  <Application>Microsoft Office PowerPoint</Application>
  <PresentationFormat>Widescreen</PresentationFormat>
  <Paragraphs>116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Aptos</vt:lpstr>
      <vt:lpstr>Arial</vt:lpstr>
      <vt:lpstr>Calibri</vt:lpstr>
      <vt:lpstr>Calibri Light</vt:lpstr>
      <vt:lpstr>Source Sans Pro</vt:lpstr>
      <vt:lpstr>office theme</vt:lpstr>
      <vt:lpstr>Welcome to ÚSÚ</vt:lpstr>
      <vt:lpstr>Training week</vt:lpstr>
      <vt:lpstr>Let’s start with the basics</vt:lpstr>
      <vt:lpstr>Let’s start with the basics</vt:lpstr>
      <vt:lpstr>Let’s start with the basics</vt:lpstr>
      <vt:lpstr>Some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are we?</vt:lpstr>
      <vt:lpstr>Who are we?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What do we do?</vt:lpstr>
      <vt:lpstr>Meet the team</vt:lpstr>
      <vt:lpstr>Meet the team</vt:lpstr>
      <vt:lpstr>Meet the team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Elín Esther  Magnúsdóttir</dc:creator>
  <cp:lastModifiedBy>Elín Esther  Magnúsdóttir</cp:lastModifiedBy>
  <cp:revision>129</cp:revision>
  <dcterms:created xsi:type="dcterms:W3CDTF">2022-05-26T14:37:48Z</dcterms:created>
  <dcterms:modified xsi:type="dcterms:W3CDTF">2025-09-01T13:50:24Z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0x0101003B155B8AB6B8E04AA92C13758AA8DB35</vt:lpwstr>
  </property>
  <property fmtid="{D5CDD505-2E9C-101B-9397-08002B2CF9AE}" pid="3" name="MediaServiceImageTags">
    <vt:lpwstr/>
  </property>
</Properties>
</file>