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sldIdLst>
    <p:sldId id="256" r:id="rId5"/>
    <p:sldId id="270" r:id="rId6"/>
    <p:sldId id="272" r:id="rId7"/>
    <p:sldId id="275" r:id="rId8"/>
    <p:sldId id="271" r:id="rId9"/>
    <p:sldId id="281" r:id="rId10"/>
    <p:sldId id="278" r:id="rId11"/>
    <p:sldId id="279" r:id="rId12"/>
    <p:sldId id="280" r:id="rId13"/>
    <p:sldId id="284" r:id="rId14"/>
    <p:sldId id="277" r:id="rId15"/>
    <p:sldId id="282" r:id="rId16"/>
    <p:sldId id="283" r:id="rId17"/>
    <p:sldId id="285" r:id="rId18"/>
    <p:sldId id="273" r:id="rId19"/>
    <p:sldId id="276" r:id="rId20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3F50"/>
    <a:srgbClr val="97B1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EF510-226F-4427-9FF8-3E4409A80F8F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E0E2AE-4F58-4C60-95D0-287840A43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82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E0E2AE-4F58-4C60-95D0-287840A433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7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31C812-63A8-77A5-03A0-221DDA1B6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CBCB0D-FF09-09E5-BDA6-9DAF78B68C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34814A-260F-36C0-2638-437B014545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00C4DF-4032-9361-F79A-752D4EF806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E0E2AE-4F58-4C60-95D0-287840A433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334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6184" y="640878"/>
            <a:ext cx="9144000" cy="93227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b="1" dirty="0">
                <a:solidFill>
                  <a:srgbClr val="97B1C7"/>
                </a:solidFill>
                <a:latin typeface="Source Sans Pro"/>
                <a:ea typeface="Source Sans Pro"/>
                <a:cs typeface="Calibri Light"/>
              </a:rPr>
              <a:t>The Practicalities</a:t>
            </a:r>
            <a:endParaRPr lang="en-GB" b="1" dirty="0">
              <a:solidFill>
                <a:srgbClr val="97B1C7"/>
              </a:solidFill>
              <a:latin typeface="Source Sans Pro"/>
              <a:ea typeface="Source Sans Pro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5792" y="1573150"/>
            <a:ext cx="9144000" cy="56762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800" b="1" dirty="0">
                <a:cs typeface="Calibri"/>
              </a:rPr>
              <a:t>An introduction to life at </a:t>
            </a:r>
            <a:r>
              <a:rPr lang="en-GB" sz="2800" b="1" dirty="0" err="1">
                <a:cs typeface="Calibri"/>
              </a:rPr>
              <a:t>Úlfljótsvatn</a:t>
            </a:r>
            <a:endParaRPr lang="en-GB" sz="28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A13901-7DFC-31FC-2570-B22065B5FC38}"/>
              </a:ext>
            </a:extLst>
          </p:cNvPr>
          <p:cNvSpPr/>
          <p:nvPr/>
        </p:nvSpPr>
        <p:spPr>
          <a:xfrm>
            <a:off x="-1" y="0"/>
            <a:ext cx="138074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white symbol on a black background&#10;&#10;AI-generated content may be incorrect.">
            <a:extLst>
              <a:ext uri="{FF2B5EF4-FFF2-40B4-BE49-F238E27FC236}">
                <a16:creationId xmlns:a16="http://schemas.microsoft.com/office/drawing/2014/main" id="{4B966E5D-F8A1-BDAC-ED15-D769B9F830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23" y="5670801"/>
            <a:ext cx="878589" cy="7929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718A39-36F3-6EB8-CA08-7B49273EC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8472" y="2291107"/>
            <a:ext cx="5658640" cy="37629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64A70B0-6E2F-37CD-C43B-581FC867A757}"/>
              </a:ext>
            </a:extLst>
          </p:cNvPr>
          <p:cNvSpPr txBox="1"/>
          <p:nvPr/>
        </p:nvSpPr>
        <p:spPr>
          <a:xfrm>
            <a:off x="3888473" y="6194286"/>
            <a:ext cx="5658640" cy="448733"/>
          </a:xfrm>
          <a:prstGeom prst="rect">
            <a:avLst/>
          </a:prstGeom>
          <a:noFill/>
        </p:spPr>
        <p:txBody>
          <a:bodyPr wrap="square" numCol="1" spcCol="360000">
            <a:noAutofit/>
          </a:bodyPr>
          <a:lstStyle/>
          <a:p>
            <a:pPr algn="ctr"/>
            <a:r>
              <a:rPr lang="en-GB" sz="2400" dirty="0">
                <a:cs typeface="Calibri"/>
              </a:rPr>
              <a:t>www.ulfljotsvatn.is/training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049BE9-7702-0FC7-7295-A65CBF23F9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DF656-CCCA-51E5-FD7A-FA0D61EAAE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398" y="640878"/>
            <a:ext cx="8851785" cy="93227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GB" sz="4800" b="1" dirty="0">
                <a:solidFill>
                  <a:srgbClr val="97B1C7"/>
                </a:solidFill>
                <a:latin typeface="Source Sans Pro"/>
                <a:ea typeface="Source Sans Pro"/>
                <a:cs typeface="Calibri Light"/>
              </a:rPr>
              <a:t>Four point system for misconduct</a:t>
            </a:r>
            <a:endParaRPr lang="en-GB" b="1" dirty="0">
              <a:solidFill>
                <a:srgbClr val="97B1C7"/>
              </a:solidFill>
              <a:latin typeface="Source Sans Pro"/>
              <a:ea typeface="Source Sans Pro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13DDD0-09AD-FC1A-FBFB-62D03CC5617D}"/>
              </a:ext>
            </a:extLst>
          </p:cNvPr>
          <p:cNvSpPr/>
          <p:nvPr/>
        </p:nvSpPr>
        <p:spPr>
          <a:xfrm>
            <a:off x="-1" y="0"/>
            <a:ext cx="138074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white symbol on a black background&#10;&#10;AI-generated content may be incorrect.">
            <a:extLst>
              <a:ext uri="{FF2B5EF4-FFF2-40B4-BE49-F238E27FC236}">
                <a16:creationId xmlns:a16="http://schemas.microsoft.com/office/drawing/2014/main" id="{19AFA5C9-9743-E0C6-6953-73E8E0F621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23" y="5670801"/>
            <a:ext cx="878589" cy="7929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16BCBF-86AF-51FD-4EB4-FB71BC6C4181}"/>
              </a:ext>
            </a:extLst>
          </p:cNvPr>
          <p:cNvSpPr txBox="1"/>
          <p:nvPr/>
        </p:nvSpPr>
        <p:spPr>
          <a:xfrm>
            <a:off x="2438399" y="1719073"/>
            <a:ext cx="9576817" cy="649224"/>
          </a:xfrm>
          <a:prstGeom prst="rect">
            <a:avLst/>
          </a:prstGeom>
          <a:noFill/>
        </p:spPr>
        <p:txBody>
          <a:bodyPr wrap="square" numCol="1" spcCol="360000">
            <a:noAutofit/>
          </a:bodyPr>
          <a:lstStyle/>
          <a:p>
            <a:r>
              <a:rPr lang="en-US" sz="1800" i="1" dirty="0">
                <a:cs typeface="Calibri"/>
              </a:rPr>
              <a:t>In case of misconduct, a staff member might receive 1 or more points and a warning from a manager. Should a staff member earn a total of 4 points during their stay, their stay/employment is terminated.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4576FD1-6253-6A6B-649F-FCDA6EFDCF9F}"/>
              </a:ext>
            </a:extLst>
          </p:cNvPr>
          <p:cNvSpPr/>
          <p:nvPr/>
        </p:nvSpPr>
        <p:spPr>
          <a:xfrm>
            <a:off x="3117967" y="2718028"/>
            <a:ext cx="237744" cy="237744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5CE0F0A-4EF9-FBF5-2E67-843C3973F1BB}"/>
              </a:ext>
            </a:extLst>
          </p:cNvPr>
          <p:cNvGrpSpPr/>
          <p:nvPr/>
        </p:nvGrpSpPr>
        <p:grpSpPr>
          <a:xfrm>
            <a:off x="6554860" y="2717039"/>
            <a:ext cx="477443" cy="237744"/>
            <a:chOff x="6527428" y="2808479"/>
            <a:chExt cx="477443" cy="23774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1AB21AD-0489-514C-BD36-6CBA9EFE7359}"/>
                </a:ext>
              </a:extLst>
            </p:cNvPr>
            <p:cNvSpPr/>
            <p:nvPr/>
          </p:nvSpPr>
          <p:spPr>
            <a:xfrm>
              <a:off x="6767127" y="2808479"/>
              <a:ext cx="237744" cy="237744"/>
            </a:xfrm>
            <a:prstGeom prst="ellipse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4CA1AC5-EA39-8020-F33D-A9218298E856}"/>
                </a:ext>
              </a:extLst>
            </p:cNvPr>
            <p:cNvSpPr/>
            <p:nvPr/>
          </p:nvSpPr>
          <p:spPr>
            <a:xfrm>
              <a:off x="6527428" y="2808479"/>
              <a:ext cx="237744" cy="237744"/>
            </a:xfrm>
            <a:prstGeom prst="ellipse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82CB08E-89D0-6382-E381-DEBFD3373FA5}"/>
              </a:ext>
            </a:extLst>
          </p:cNvPr>
          <p:cNvGrpSpPr/>
          <p:nvPr/>
        </p:nvGrpSpPr>
        <p:grpSpPr>
          <a:xfrm>
            <a:off x="10500906" y="2717039"/>
            <a:ext cx="983177" cy="237744"/>
            <a:chOff x="1439986" y="5609079"/>
            <a:chExt cx="983177" cy="237744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6E0E03E-86CF-E678-C1E1-E18414E192DA}"/>
                </a:ext>
              </a:extLst>
            </p:cNvPr>
            <p:cNvSpPr/>
            <p:nvPr/>
          </p:nvSpPr>
          <p:spPr>
            <a:xfrm>
              <a:off x="2185419" y="5609079"/>
              <a:ext cx="237744" cy="23774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4D7AACE-10A9-3266-0FE3-26910DA1EAEF}"/>
                </a:ext>
              </a:extLst>
            </p:cNvPr>
            <p:cNvSpPr/>
            <p:nvPr/>
          </p:nvSpPr>
          <p:spPr>
            <a:xfrm>
              <a:off x="1932436" y="5609079"/>
              <a:ext cx="237744" cy="23774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4576050-759A-89B5-C014-1AFB95CF9352}"/>
                </a:ext>
              </a:extLst>
            </p:cNvPr>
            <p:cNvSpPr/>
            <p:nvPr/>
          </p:nvSpPr>
          <p:spPr>
            <a:xfrm>
              <a:off x="1683444" y="5609079"/>
              <a:ext cx="237744" cy="23774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DB5FA40-2F43-C19E-C837-74903700F545}"/>
                </a:ext>
              </a:extLst>
            </p:cNvPr>
            <p:cNvSpPr/>
            <p:nvPr/>
          </p:nvSpPr>
          <p:spPr>
            <a:xfrm>
              <a:off x="1439986" y="5609079"/>
              <a:ext cx="237744" cy="23774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A587564-A3E1-3ECD-CDB7-082C37D10BE3}"/>
              </a:ext>
            </a:extLst>
          </p:cNvPr>
          <p:cNvSpPr txBox="1"/>
          <p:nvPr/>
        </p:nvSpPr>
        <p:spPr>
          <a:xfrm>
            <a:off x="2255517" y="2680463"/>
            <a:ext cx="305409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cs typeface="Calibri"/>
              </a:rPr>
              <a:t>1 point</a:t>
            </a:r>
          </a:p>
          <a:p>
            <a:r>
              <a:rPr lang="en-US" dirty="0">
                <a:cs typeface="Calibri"/>
              </a:rPr>
              <a:t>Minor negligence of conduct (manners, duty, care or safety)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cs typeface="Calibri"/>
            </a:endParaRPr>
          </a:p>
          <a:p>
            <a:r>
              <a:rPr lang="en-US" u="sng" dirty="0">
                <a:cs typeface="Calibri"/>
              </a:rPr>
              <a:t>Examples:</a:t>
            </a:r>
            <a:endParaRPr lang="en-US" b="1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cs typeface="Calibri"/>
              </a:rPr>
              <a:t>Repeatedly showing up late, or not putting enough effort into work (first warning)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cs typeface="Calibri"/>
              </a:rPr>
              <a:t>Repeatedly spreading negativity within the team, either pointed at </a:t>
            </a:r>
            <a:r>
              <a:rPr lang="en-US" sz="1800" dirty="0" err="1">
                <a:cs typeface="Calibri"/>
              </a:rPr>
              <a:t>Úlfljótsvatn</a:t>
            </a:r>
            <a:r>
              <a:rPr lang="en-US" sz="1800" dirty="0">
                <a:cs typeface="Calibri"/>
              </a:rPr>
              <a:t>, guests </a:t>
            </a:r>
            <a:r>
              <a:rPr lang="en-US" dirty="0">
                <a:cs typeface="Calibri"/>
              </a:rPr>
              <a:t>or staff (first warning)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27781A-3EE2-8A3F-C3FD-A8A17AFC4E26}"/>
              </a:ext>
            </a:extLst>
          </p:cNvPr>
          <p:cNvSpPr txBox="1"/>
          <p:nvPr/>
        </p:nvSpPr>
        <p:spPr>
          <a:xfrm>
            <a:off x="5632077" y="2681734"/>
            <a:ext cx="3511569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cs typeface="Calibri"/>
              </a:rPr>
              <a:t>2 points</a:t>
            </a:r>
          </a:p>
          <a:p>
            <a:r>
              <a:rPr lang="en-US" dirty="0">
                <a:cs typeface="Calibri"/>
              </a:rPr>
              <a:t>Intermediate negligence of conduct (manners, duty, care or safety)</a:t>
            </a:r>
            <a:br>
              <a:rPr lang="en-US" dirty="0">
                <a:cs typeface="Calibri"/>
              </a:rPr>
            </a:br>
            <a:endParaRPr lang="en-US" dirty="0">
              <a:cs typeface="Calibri"/>
            </a:endParaRPr>
          </a:p>
          <a:p>
            <a:r>
              <a:rPr lang="en-US" sz="1800" u="sng" dirty="0">
                <a:cs typeface="Calibri"/>
              </a:rPr>
              <a:t>Examples: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No-show without prior approval, or leaving post/shift without approval (for every shift)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cs typeface="Calibri"/>
              </a:rPr>
              <a:t>Drinking on site or smoking in or around the buildings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Participation in any form of bullying, racism or other discrimination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FF077C0-484D-4E0A-1B8F-108F59F9ACF6}"/>
              </a:ext>
            </a:extLst>
          </p:cNvPr>
          <p:cNvSpPr txBox="1"/>
          <p:nvPr/>
        </p:nvSpPr>
        <p:spPr>
          <a:xfrm>
            <a:off x="9537265" y="2680463"/>
            <a:ext cx="229133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cs typeface="Calibri"/>
              </a:rPr>
              <a:t>4 points</a:t>
            </a:r>
            <a:br>
              <a:rPr lang="en-US" sz="1800" b="1" dirty="0">
                <a:cs typeface="Calibri"/>
              </a:rPr>
            </a:br>
            <a:r>
              <a:rPr lang="en-US" dirty="0">
                <a:cs typeface="Calibri"/>
              </a:rPr>
              <a:t>Gross negligence of conduct (manners, duty, care or safety)</a:t>
            </a:r>
          </a:p>
          <a:p>
            <a:endParaRPr lang="en-US" dirty="0">
              <a:cs typeface="Calibri"/>
            </a:endParaRPr>
          </a:p>
          <a:p>
            <a:r>
              <a:rPr lang="en-US" sz="1800" u="sng" dirty="0">
                <a:cs typeface="Calibri"/>
              </a:rPr>
              <a:t>Examples: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cs typeface="Calibri"/>
              </a:rPr>
              <a:t>Threats or acts of physical or sexual violence</a:t>
            </a:r>
            <a:r>
              <a:rPr lang="en-US" dirty="0">
                <a:cs typeface="Calibri"/>
              </a:rPr>
              <a:t>/abuse, including online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6BABBE7-0CC9-A8BC-4AF4-C1FD44EF80ED}"/>
              </a:ext>
            </a:extLst>
          </p:cNvPr>
          <p:cNvCxnSpPr/>
          <p:nvPr/>
        </p:nvCxnSpPr>
        <p:spPr>
          <a:xfrm>
            <a:off x="5440680" y="2680463"/>
            <a:ext cx="0" cy="38392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E334D1C-8697-317D-E779-33DF91E566E2}"/>
              </a:ext>
            </a:extLst>
          </p:cNvPr>
          <p:cNvCxnSpPr/>
          <p:nvPr/>
        </p:nvCxnSpPr>
        <p:spPr>
          <a:xfrm>
            <a:off x="9369552" y="2680463"/>
            <a:ext cx="0" cy="38392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810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930052-836E-A672-47D3-88D8A8598E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95F41-1642-F001-4574-32A49823F5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398" y="640878"/>
            <a:ext cx="8851785" cy="9322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GB" sz="4800" b="1" dirty="0">
                <a:solidFill>
                  <a:srgbClr val="97B1C7"/>
                </a:solidFill>
                <a:latin typeface="Source Sans Pro"/>
                <a:ea typeface="Source Sans Pro"/>
                <a:cs typeface="Calibri Light"/>
              </a:rPr>
              <a:t>Cars</a:t>
            </a:r>
            <a:endParaRPr lang="en-GB" b="1" dirty="0">
              <a:solidFill>
                <a:srgbClr val="97B1C7"/>
              </a:solidFill>
              <a:latin typeface="Source Sans Pro"/>
              <a:ea typeface="Source Sans Pro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9F58C-E612-ED05-F485-92F9E5D34EB7}"/>
              </a:ext>
            </a:extLst>
          </p:cNvPr>
          <p:cNvSpPr/>
          <p:nvPr/>
        </p:nvSpPr>
        <p:spPr>
          <a:xfrm>
            <a:off x="-1" y="0"/>
            <a:ext cx="138074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white symbol on a black background&#10;&#10;AI-generated content may be incorrect.">
            <a:extLst>
              <a:ext uri="{FF2B5EF4-FFF2-40B4-BE49-F238E27FC236}">
                <a16:creationId xmlns:a16="http://schemas.microsoft.com/office/drawing/2014/main" id="{B292EAB3-D4D1-E238-80D3-3C05EA4D8C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23" y="5670801"/>
            <a:ext cx="878589" cy="7929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9E9C79-A1D7-C508-44B2-879A1BA00C3B}"/>
              </a:ext>
            </a:extLst>
          </p:cNvPr>
          <p:cNvSpPr txBox="1"/>
          <p:nvPr/>
        </p:nvSpPr>
        <p:spPr>
          <a:xfrm>
            <a:off x="5597237" y="1834215"/>
            <a:ext cx="5984768" cy="1200329"/>
          </a:xfrm>
          <a:prstGeom prst="rect">
            <a:avLst/>
          </a:prstGeom>
          <a:noFill/>
        </p:spPr>
        <p:txBody>
          <a:bodyPr wrap="square" numCol="1" spcCol="360000">
            <a:noAutofit/>
          </a:bodyPr>
          <a:lstStyle/>
          <a:p>
            <a:r>
              <a:rPr lang="en-GB" sz="1800" b="1" u="sng" dirty="0">
                <a:cs typeface="Calibri"/>
              </a:rPr>
              <a:t>Hilux</a:t>
            </a:r>
            <a:r>
              <a:rPr lang="en-GB" sz="1800" u="sng" dirty="0">
                <a:cs typeface="Calibri"/>
              </a:rPr>
              <a:t> is a work vehicle</a:t>
            </a:r>
          </a:p>
          <a:p>
            <a:r>
              <a:rPr lang="en-GB" dirty="0">
                <a:cs typeface="Calibri"/>
              </a:rPr>
              <a:t>Not to be used for personal use or trips</a:t>
            </a:r>
          </a:p>
        </p:txBody>
      </p:sp>
      <p:pic>
        <p:nvPicPr>
          <p:cNvPr id="1026" name="Picture 2" descr="TOYOTA HILUX auto auction | SUN TRADE">
            <a:extLst>
              <a:ext uri="{FF2B5EF4-FFF2-40B4-BE49-F238E27FC236}">
                <a16:creationId xmlns:a16="http://schemas.microsoft.com/office/drawing/2014/main" id="{7B582771-4BC4-991E-5971-0F2FC6671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614" y="1600200"/>
            <a:ext cx="2929724" cy="143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8A0B0B-7D11-C1C3-EC0B-DBC6C697FD59}"/>
              </a:ext>
            </a:extLst>
          </p:cNvPr>
          <p:cNvSpPr txBox="1"/>
          <p:nvPr/>
        </p:nvSpPr>
        <p:spPr>
          <a:xfrm>
            <a:off x="2890613" y="379317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u="sng" dirty="0">
                <a:cs typeface="Calibri"/>
              </a:rPr>
              <a:t>Yaris</a:t>
            </a:r>
            <a:r>
              <a:rPr lang="en-GB" u="sng" dirty="0">
                <a:cs typeface="Calibri"/>
              </a:rPr>
              <a:t> is for personal use and trips (and sometimes work)</a:t>
            </a:r>
          </a:p>
          <a:p>
            <a:r>
              <a:rPr lang="en-GB" dirty="0">
                <a:cs typeface="Calibri"/>
              </a:rPr>
              <a:t>Coordinator team is responsible for Yaris, and primary users</a:t>
            </a:r>
          </a:p>
        </p:txBody>
      </p:sp>
      <p:pic>
        <p:nvPicPr>
          <p:cNvPr id="1028" name="Picture 4" descr="toyota yaris 2014 - Αναζήτηση Google">
            <a:extLst>
              <a:ext uri="{FF2B5EF4-FFF2-40B4-BE49-F238E27FC236}">
                <a16:creationId xmlns:a16="http://schemas.microsoft.com/office/drawing/2014/main" id="{9A7E464E-20E5-16C5-8360-90F9AF01E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518" y="3214688"/>
            <a:ext cx="2554618" cy="169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brown suv with a white background&#10;&#10;AI-generated content may be incorrect.">
            <a:extLst>
              <a:ext uri="{FF2B5EF4-FFF2-40B4-BE49-F238E27FC236}">
                <a16:creationId xmlns:a16="http://schemas.microsoft.com/office/drawing/2014/main" id="{9D8F37D6-5BA1-5103-A146-798A149604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974" y="5090959"/>
            <a:ext cx="2934666" cy="15896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DAD0DC1-3025-A30C-2273-FCA15F607B7F}"/>
              </a:ext>
            </a:extLst>
          </p:cNvPr>
          <p:cNvSpPr txBox="1"/>
          <p:nvPr/>
        </p:nvSpPr>
        <p:spPr>
          <a:xfrm>
            <a:off x="5597237" y="551643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u="sng" dirty="0">
                <a:cs typeface="Calibri"/>
              </a:rPr>
              <a:t>Duster</a:t>
            </a:r>
            <a:r>
              <a:rPr lang="en-GB" u="sng" dirty="0">
                <a:cs typeface="Calibri"/>
              </a:rPr>
              <a:t> is for personal use and trips (and sometimes work)</a:t>
            </a:r>
          </a:p>
          <a:p>
            <a:r>
              <a:rPr lang="en-GB" dirty="0">
                <a:cs typeface="Calibri"/>
              </a:rPr>
              <a:t>Volunteer team is responsible for Duster, and primary users</a:t>
            </a:r>
          </a:p>
        </p:txBody>
      </p:sp>
    </p:spTree>
    <p:extLst>
      <p:ext uri="{BB962C8B-B14F-4D97-AF65-F5344CB8AC3E}">
        <p14:creationId xmlns:p14="http://schemas.microsoft.com/office/powerpoint/2010/main" val="3124233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FED834-80EC-482D-AF5B-C53A8D178B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1DBDA-8B48-C1CE-E23E-2DAABE0BF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398" y="640878"/>
            <a:ext cx="8851785" cy="9322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GB" sz="4800" b="1" dirty="0">
                <a:solidFill>
                  <a:srgbClr val="97B1C7"/>
                </a:solidFill>
                <a:latin typeface="Source Sans Pro"/>
                <a:ea typeface="Source Sans Pro"/>
                <a:cs typeface="Calibri Light"/>
              </a:rPr>
              <a:t>Cars</a:t>
            </a:r>
            <a:endParaRPr lang="en-GB" b="1" dirty="0">
              <a:solidFill>
                <a:srgbClr val="97B1C7"/>
              </a:solidFill>
              <a:latin typeface="Source Sans Pro"/>
              <a:ea typeface="Source Sans Pro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4A1FD2-3C89-FF70-A711-BDD1C21152F4}"/>
              </a:ext>
            </a:extLst>
          </p:cNvPr>
          <p:cNvSpPr/>
          <p:nvPr/>
        </p:nvSpPr>
        <p:spPr>
          <a:xfrm>
            <a:off x="-1" y="0"/>
            <a:ext cx="138074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white symbol on a black background&#10;&#10;AI-generated content may be incorrect.">
            <a:extLst>
              <a:ext uri="{FF2B5EF4-FFF2-40B4-BE49-F238E27FC236}">
                <a16:creationId xmlns:a16="http://schemas.microsoft.com/office/drawing/2014/main" id="{B612BD7A-EA6A-7D46-48C0-BAA3C40C65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23" y="5670801"/>
            <a:ext cx="878589" cy="7929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1EBDC2-AC06-5A0C-3605-E29FA4E28F13}"/>
              </a:ext>
            </a:extLst>
          </p:cNvPr>
          <p:cNvSpPr txBox="1"/>
          <p:nvPr/>
        </p:nvSpPr>
        <p:spPr>
          <a:xfrm>
            <a:off x="2438398" y="1573151"/>
            <a:ext cx="8442962" cy="4727066"/>
          </a:xfrm>
          <a:prstGeom prst="rect">
            <a:avLst/>
          </a:prstGeom>
          <a:noFill/>
        </p:spPr>
        <p:txBody>
          <a:bodyPr wrap="square" numCol="1" spcCol="360000">
            <a:noAutofit/>
          </a:bodyPr>
          <a:lstStyle/>
          <a:p>
            <a:r>
              <a:rPr lang="en-GB" sz="1800" b="1" u="sng" dirty="0">
                <a:cs typeface="Calibri"/>
              </a:rPr>
              <a:t>Who can drive a </a:t>
            </a:r>
            <a:r>
              <a:rPr lang="en-GB" sz="1800" b="1" u="sng" dirty="0" err="1">
                <a:cs typeface="Calibri"/>
              </a:rPr>
              <a:t>center</a:t>
            </a:r>
            <a:r>
              <a:rPr lang="en-GB" sz="1800" b="1" u="sng" dirty="0">
                <a:cs typeface="Calibri"/>
              </a:rPr>
              <a:t> car?</a:t>
            </a:r>
            <a:endParaRPr lang="en-GB" sz="1800" u="sng" dirty="0">
              <a:cs typeface="Calibri"/>
            </a:endParaRPr>
          </a:p>
          <a:p>
            <a:r>
              <a:rPr lang="en-GB" dirty="0">
                <a:cs typeface="Calibri"/>
              </a:rPr>
              <a:t>Any staff member with valid driving license, if they pass a driving assessment and sign a vehicle agreement.</a:t>
            </a:r>
          </a:p>
          <a:p>
            <a:endParaRPr lang="en-GB" dirty="0">
              <a:cs typeface="Calibri"/>
            </a:endParaRPr>
          </a:p>
          <a:p>
            <a:r>
              <a:rPr lang="en-GB" b="1" u="sng" dirty="0">
                <a:cs typeface="Calibri"/>
              </a:rPr>
              <a:t>How to pay for fuel?</a:t>
            </a:r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Hilux: Card inside car. Fill up if tank is less then half.</a:t>
            </a:r>
          </a:p>
          <a:p>
            <a:r>
              <a:rPr lang="en-GB" dirty="0">
                <a:cs typeface="Calibri"/>
              </a:rPr>
              <a:t>Yaris and Duster: Users pay for fuel and should fill up after every trip.</a:t>
            </a:r>
            <a:br>
              <a:rPr lang="en-GB" dirty="0">
                <a:cs typeface="Calibri"/>
              </a:rPr>
            </a:br>
            <a:r>
              <a:rPr lang="en-GB" dirty="0">
                <a:cs typeface="Calibri"/>
              </a:rPr>
              <a:t>(If work use, fill up the used amount by buying invoiced fuel, before driving to </a:t>
            </a:r>
            <a:r>
              <a:rPr lang="en-GB" dirty="0" err="1">
                <a:cs typeface="Calibri"/>
              </a:rPr>
              <a:t>center</a:t>
            </a:r>
            <a:r>
              <a:rPr lang="en-GB" dirty="0">
                <a:cs typeface="Calibri"/>
              </a:rPr>
              <a:t>)</a:t>
            </a:r>
            <a:br>
              <a:rPr lang="en-GB" dirty="0">
                <a:cs typeface="Calibri"/>
              </a:rPr>
            </a:br>
            <a:r>
              <a:rPr lang="en-GB" dirty="0">
                <a:cs typeface="Calibri"/>
              </a:rPr>
              <a:t>(Before SADA and such, drivers must fill up Yaris and Duster so they are full at the start)</a:t>
            </a:r>
          </a:p>
          <a:p>
            <a:endParaRPr lang="en-GB" dirty="0">
              <a:cs typeface="Calibri"/>
            </a:endParaRPr>
          </a:p>
          <a:p>
            <a:r>
              <a:rPr lang="en-GB" b="1" u="sng" dirty="0">
                <a:cs typeface="Calibri"/>
              </a:rPr>
              <a:t>Who is responsible, in case of accident?</a:t>
            </a:r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The driver (as per traffic law).</a:t>
            </a:r>
          </a:p>
          <a:p>
            <a:endParaRPr lang="en-GB" dirty="0">
              <a:cs typeface="Calibri"/>
            </a:endParaRPr>
          </a:p>
          <a:p>
            <a:r>
              <a:rPr lang="en-GB" b="1" u="sng" dirty="0">
                <a:cs typeface="Calibri"/>
              </a:rPr>
              <a:t>Can the cars go in space?</a:t>
            </a:r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No.</a:t>
            </a:r>
            <a:br>
              <a:rPr lang="en-GB" dirty="0">
                <a:cs typeface="Calibri"/>
              </a:rPr>
            </a:br>
            <a:r>
              <a:rPr lang="en-GB" dirty="0">
                <a:cs typeface="Calibri"/>
              </a:rPr>
              <a:t>Also not on any F-roads, or roads 35, 52 or 550.</a:t>
            </a:r>
            <a:br>
              <a:rPr lang="en-GB" dirty="0">
                <a:cs typeface="Calibri"/>
              </a:rPr>
            </a:br>
            <a:r>
              <a:rPr lang="en-GB" dirty="0">
                <a:cs typeface="Calibri"/>
              </a:rPr>
              <a:t>Yaris can not go on gravel roads.</a:t>
            </a:r>
          </a:p>
        </p:txBody>
      </p:sp>
    </p:spTree>
    <p:extLst>
      <p:ext uri="{BB962C8B-B14F-4D97-AF65-F5344CB8AC3E}">
        <p14:creationId xmlns:p14="http://schemas.microsoft.com/office/powerpoint/2010/main" val="2371378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75289A-33EB-1FCE-6AED-050B457A5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C23C6-5484-C2F3-5188-B5412583A8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398" y="640878"/>
            <a:ext cx="8851785" cy="9322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GB" sz="4800" b="1" dirty="0">
                <a:solidFill>
                  <a:srgbClr val="97B1C7"/>
                </a:solidFill>
                <a:latin typeface="Source Sans Pro"/>
                <a:ea typeface="Source Sans Pro"/>
                <a:cs typeface="Calibri Light"/>
              </a:rPr>
              <a:t>Seat belts</a:t>
            </a:r>
            <a:endParaRPr lang="en-GB" b="1" dirty="0">
              <a:solidFill>
                <a:srgbClr val="97B1C7"/>
              </a:solidFill>
              <a:latin typeface="Source Sans Pro"/>
              <a:ea typeface="Source Sans Pro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3B6670-D4E8-8C8E-7F4C-F89E439B15F7}"/>
              </a:ext>
            </a:extLst>
          </p:cNvPr>
          <p:cNvSpPr/>
          <p:nvPr/>
        </p:nvSpPr>
        <p:spPr>
          <a:xfrm>
            <a:off x="-1" y="0"/>
            <a:ext cx="138074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white symbol on a black background&#10;&#10;AI-generated content may be incorrect.">
            <a:extLst>
              <a:ext uri="{FF2B5EF4-FFF2-40B4-BE49-F238E27FC236}">
                <a16:creationId xmlns:a16="http://schemas.microsoft.com/office/drawing/2014/main" id="{656748A8-761B-7B94-688A-2ECB066285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23" y="5670801"/>
            <a:ext cx="878589" cy="792969"/>
          </a:xfrm>
          <a:prstGeom prst="rect">
            <a:avLst/>
          </a:prstGeom>
        </p:spPr>
      </p:pic>
      <p:pic>
        <p:nvPicPr>
          <p:cNvPr id="1026" name="Picture 2" descr="backseat seat belt">
            <a:extLst>
              <a:ext uri="{FF2B5EF4-FFF2-40B4-BE49-F238E27FC236}">
                <a16:creationId xmlns:a16="http://schemas.microsoft.com/office/drawing/2014/main" id="{8D8D39EE-DF5A-A35B-DEDE-4E7CD2BF1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542" y="928380"/>
            <a:ext cx="5431927" cy="285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IHS unbelted rear-seat passenger crash ...">
            <a:extLst>
              <a:ext uri="{FF2B5EF4-FFF2-40B4-BE49-F238E27FC236}">
                <a16:creationId xmlns:a16="http://schemas.microsoft.com/office/drawing/2014/main" id="{E4CF0B1F-9032-3DD3-A210-FFE014294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736" y="3780143"/>
            <a:ext cx="4952239" cy="277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5F0D08-38B4-DA8D-AFE3-0C3BA335F8B6}"/>
              </a:ext>
            </a:extLst>
          </p:cNvPr>
          <p:cNvSpPr txBox="1"/>
          <p:nvPr/>
        </p:nvSpPr>
        <p:spPr>
          <a:xfrm>
            <a:off x="2543736" y="1901570"/>
            <a:ext cx="3552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2000" dirty="0"/>
              <a:t>Always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2000" dirty="0"/>
              <a:t>No matter how short the trip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2000" dirty="0"/>
              <a:t>Every seat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2000" dirty="0"/>
              <a:t>Also in the back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C0D948-8A74-90C0-0319-6EFE0A5ABD30}"/>
              </a:ext>
            </a:extLst>
          </p:cNvPr>
          <p:cNvSpPr txBox="1"/>
          <p:nvPr/>
        </p:nvSpPr>
        <p:spPr>
          <a:xfrm>
            <a:off x="8209205" y="5063886"/>
            <a:ext cx="3552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2000" dirty="0"/>
              <a:t>It‘s the law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2000" dirty="0"/>
              <a:t>Also, don‘t be stupid</a:t>
            </a:r>
          </a:p>
        </p:txBody>
      </p:sp>
    </p:spTree>
    <p:extLst>
      <p:ext uri="{BB962C8B-B14F-4D97-AF65-F5344CB8AC3E}">
        <p14:creationId xmlns:p14="http://schemas.microsoft.com/office/powerpoint/2010/main" val="1431381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D61C50-8E35-0791-9B2F-948AB874C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B9BB8-4513-648C-533E-E6C478FDCC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398" y="640878"/>
            <a:ext cx="8851785" cy="9322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GB" sz="4800" b="1" dirty="0">
                <a:solidFill>
                  <a:srgbClr val="97B1C7"/>
                </a:solidFill>
                <a:latin typeface="Source Sans Pro"/>
                <a:ea typeface="Source Sans Pro"/>
                <a:cs typeface="Calibri Light"/>
              </a:rPr>
              <a:t>Known pitfalls for volunteers</a:t>
            </a:r>
            <a:endParaRPr lang="en-GB" b="1" dirty="0">
              <a:solidFill>
                <a:srgbClr val="97B1C7"/>
              </a:solidFill>
              <a:latin typeface="Source Sans Pro"/>
              <a:ea typeface="Source Sans Pro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43D3B6-301F-062F-CE04-13A49D06F9CE}"/>
              </a:ext>
            </a:extLst>
          </p:cNvPr>
          <p:cNvSpPr/>
          <p:nvPr/>
        </p:nvSpPr>
        <p:spPr>
          <a:xfrm>
            <a:off x="-1" y="0"/>
            <a:ext cx="138074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white symbol on a black background&#10;&#10;AI-generated content may be incorrect.">
            <a:extLst>
              <a:ext uri="{FF2B5EF4-FFF2-40B4-BE49-F238E27FC236}">
                <a16:creationId xmlns:a16="http://schemas.microsoft.com/office/drawing/2014/main" id="{A5180953-FE40-4FC6-88A3-2213933D8A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23" y="5670801"/>
            <a:ext cx="878589" cy="792969"/>
          </a:xfrm>
          <a:prstGeom prst="rect">
            <a:avLst/>
          </a:prstGeom>
        </p:spPr>
      </p:pic>
      <p:pic>
        <p:nvPicPr>
          <p:cNvPr id="2050" name="Picture 2" descr="Newsroom - Icelandair Group">
            <a:extLst>
              <a:ext uri="{FF2B5EF4-FFF2-40B4-BE49-F238E27FC236}">
                <a16:creationId xmlns:a16="http://schemas.microsoft.com/office/drawing/2014/main" id="{A67281F1-C20A-6ACF-7A41-247B515F9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694" y="1573944"/>
            <a:ext cx="3440505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hen thunder roars, go indoors - Indiana Electric Cooperatives">
            <a:extLst>
              <a:ext uri="{FF2B5EF4-FFF2-40B4-BE49-F238E27FC236}">
                <a16:creationId xmlns:a16="http://schemas.microsoft.com/office/drawing/2014/main" id="{4D5C5E64-3DF8-A85A-FD7F-B7A46CC28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335" y="4156011"/>
            <a:ext cx="2582863" cy="258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Why Are My Eyes Red? 12 Causes and How to Treat Them">
            <a:extLst>
              <a:ext uri="{FF2B5EF4-FFF2-40B4-BE49-F238E27FC236}">
                <a16:creationId xmlns:a16="http://schemas.microsoft.com/office/drawing/2014/main" id="{4B804E8B-63D7-B5B4-2263-92525901A9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6"/>
          <a:stretch>
            <a:fillRect/>
          </a:stretch>
        </p:blipFill>
        <p:spPr bwMode="auto">
          <a:xfrm>
            <a:off x="2561414" y="1573151"/>
            <a:ext cx="3727280" cy="258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Surprising Psychology of FOMO Explained ...">
            <a:extLst>
              <a:ext uri="{FF2B5EF4-FFF2-40B4-BE49-F238E27FC236}">
                <a16:creationId xmlns:a16="http://schemas.microsoft.com/office/drawing/2014/main" id="{18CB8722-4F72-5216-1D2D-BEC3F7B69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280" y="4156012"/>
            <a:ext cx="4594055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873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C8F5AE-1998-25B5-6E9C-2EDBCD005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0C270-3EB9-A652-16DC-EC8FD194E8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398" y="640878"/>
            <a:ext cx="8851785" cy="9322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GB" sz="4800" b="1" dirty="0">
                <a:solidFill>
                  <a:srgbClr val="97B1C7"/>
                </a:solidFill>
                <a:latin typeface="Source Sans Pro"/>
                <a:ea typeface="Source Sans Pro"/>
                <a:cs typeface="Calibri Light"/>
              </a:rPr>
              <a:t>Finally…</a:t>
            </a:r>
            <a:endParaRPr lang="en-GB" b="1" dirty="0">
              <a:solidFill>
                <a:srgbClr val="97B1C7"/>
              </a:solidFill>
              <a:latin typeface="Source Sans Pro"/>
              <a:ea typeface="Source Sans Pro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7A60B8-FDBD-8A7A-58DB-4AAA204F80CE}"/>
              </a:ext>
            </a:extLst>
          </p:cNvPr>
          <p:cNvSpPr/>
          <p:nvPr/>
        </p:nvSpPr>
        <p:spPr>
          <a:xfrm>
            <a:off x="-1" y="0"/>
            <a:ext cx="138074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white symbol on a black background&#10;&#10;AI-generated content may be incorrect.">
            <a:extLst>
              <a:ext uri="{FF2B5EF4-FFF2-40B4-BE49-F238E27FC236}">
                <a16:creationId xmlns:a16="http://schemas.microsoft.com/office/drawing/2014/main" id="{293B972F-0E94-6E04-4F4B-4B082BFCC2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23" y="5670801"/>
            <a:ext cx="878589" cy="7929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C021C0-3592-794F-5CE5-B937396B6AC3}"/>
              </a:ext>
            </a:extLst>
          </p:cNvPr>
          <p:cNvSpPr txBox="1"/>
          <p:nvPr/>
        </p:nvSpPr>
        <p:spPr>
          <a:xfrm>
            <a:off x="2438399" y="1647826"/>
            <a:ext cx="9143999" cy="2453120"/>
          </a:xfrm>
          <a:prstGeom prst="rect">
            <a:avLst/>
          </a:prstGeom>
          <a:noFill/>
        </p:spPr>
        <p:txBody>
          <a:bodyPr wrap="square" numCol="1" spcCol="360000">
            <a:noAutofit/>
          </a:bodyPr>
          <a:lstStyle/>
          <a:p>
            <a:r>
              <a:rPr lang="en-GB" sz="2400" b="1" u="sng" dirty="0">
                <a:cs typeface="Calibri"/>
              </a:rPr>
              <a:t>Keys</a:t>
            </a:r>
            <a:br>
              <a:rPr lang="en-GB" sz="2400" dirty="0">
                <a:cs typeface="Calibri"/>
              </a:rPr>
            </a:br>
            <a:r>
              <a:rPr lang="en-GB" sz="2400" dirty="0">
                <a:cs typeface="Calibri"/>
              </a:rPr>
              <a:t>Put your name on the label NOW.</a:t>
            </a:r>
            <a:br>
              <a:rPr lang="en-GB" sz="2400" dirty="0">
                <a:cs typeface="Calibri"/>
              </a:rPr>
            </a:br>
            <a:r>
              <a:rPr lang="en-GB" sz="2400" dirty="0">
                <a:cs typeface="Calibri"/>
              </a:rPr>
              <a:t>Do not lose them.</a:t>
            </a:r>
            <a:br>
              <a:rPr lang="en-GB" sz="2400" dirty="0">
                <a:cs typeface="Calibri"/>
              </a:rPr>
            </a:br>
            <a:br>
              <a:rPr lang="en-GB" sz="2400" dirty="0">
                <a:cs typeface="Calibri"/>
              </a:rPr>
            </a:br>
            <a:r>
              <a:rPr lang="en-GB" sz="2400" b="1" u="sng" dirty="0">
                <a:cs typeface="Calibri"/>
              </a:rPr>
              <a:t>Shifts</a:t>
            </a:r>
            <a:br>
              <a:rPr lang="en-GB" sz="2400" dirty="0">
                <a:cs typeface="Calibri"/>
              </a:rPr>
            </a:br>
            <a:r>
              <a:rPr lang="en-GB" sz="2400" dirty="0">
                <a:cs typeface="Calibri"/>
              </a:rPr>
              <a:t>Option to change schedules today</a:t>
            </a:r>
            <a:br>
              <a:rPr lang="en-GB" sz="2400" dirty="0">
                <a:cs typeface="Calibri"/>
              </a:rPr>
            </a:br>
            <a:r>
              <a:rPr lang="en-GB" sz="2400" dirty="0">
                <a:cs typeface="Calibri"/>
              </a:rPr>
              <a:t>Option to change shifts (with approval of manager)</a:t>
            </a:r>
          </a:p>
          <a:p>
            <a:endParaRPr lang="en-GB" sz="2400" dirty="0">
              <a:cs typeface="Calibri"/>
            </a:endParaRPr>
          </a:p>
          <a:p>
            <a:r>
              <a:rPr lang="en-GB" sz="2400" b="1" u="sng" dirty="0">
                <a:cs typeface="Calibri"/>
              </a:rPr>
              <a:t>Photos</a:t>
            </a:r>
          </a:p>
          <a:p>
            <a:r>
              <a:rPr lang="en-GB" sz="2400" dirty="0">
                <a:cs typeface="Calibri"/>
              </a:rPr>
              <a:t>On Friday, at end of training</a:t>
            </a:r>
            <a:br>
              <a:rPr lang="en-GB" sz="2400" dirty="0">
                <a:cs typeface="Calibri"/>
              </a:rPr>
            </a:br>
            <a:r>
              <a:rPr lang="en-GB" sz="2400" dirty="0">
                <a:cs typeface="Calibri"/>
              </a:rPr>
              <a:t>With neckerchief, in staff uniform (also group photo)</a:t>
            </a:r>
          </a:p>
          <a:p>
            <a:endParaRPr lang="en-GB" sz="2400" dirty="0">
              <a:cs typeface="Calibri"/>
            </a:endParaRPr>
          </a:p>
        </p:txBody>
      </p:sp>
      <p:pic>
        <p:nvPicPr>
          <p:cNvPr id="10" name="Picture 9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18D44148-C4AD-3B45-1CE3-CDF8363BE3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6473">
            <a:off x="7761320" y="499896"/>
            <a:ext cx="3984563" cy="329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847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F4D31F-4883-90A7-2596-34202B819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721E9A0-AD30-09E6-8077-1D204C7607DE}"/>
              </a:ext>
            </a:extLst>
          </p:cNvPr>
          <p:cNvSpPr/>
          <p:nvPr/>
        </p:nvSpPr>
        <p:spPr>
          <a:xfrm>
            <a:off x="-1" y="0"/>
            <a:ext cx="138074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white symbol on a black background&#10;&#10;AI-generated content may be incorrect.">
            <a:extLst>
              <a:ext uri="{FF2B5EF4-FFF2-40B4-BE49-F238E27FC236}">
                <a16:creationId xmlns:a16="http://schemas.microsoft.com/office/drawing/2014/main" id="{CCFC5A3B-2205-BA7C-21D0-F24F08A420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23" y="5670801"/>
            <a:ext cx="878589" cy="792969"/>
          </a:xfrm>
          <a:prstGeom prst="rect">
            <a:avLst/>
          </a:prstGeom>
        </p:spPr>
      </p:pic>
      <p:pic>
        <p:nvPicPr>
          <p:cNvPr id="13" name="Picture 12" descr="A lake surrounded by grass and flowers&#10;&#10;AI-generated content may be incorrect.">
            <a:extLst>
              <a:ext uri="{FF2B5EF4-FFF2-40B4-BE49-F238E27FC236}">
                <a16:creationId xmlns:a16="http://schemas.microsoft.com/office/drawing/2014/main" id="{A37DBF85-3378-928D-73AA-90AB10CD01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6"/>
          <a:stretch/>
        </p:blipFill>
        <p:spPr>
          <a:xfrm>
            <a:off x="1378836" y="0"/>
            <a:ext cx="108131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50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37F56-87C2-1FAE-0C4F-36C8ECBFD7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43CB7-0214-5FA8-0B34-7888CE405F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398" y="640878"/>
            <a:ext cx="8851785" cy="9322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GB" sz="4800" b="1" dirty="0">
                <a:solidFill>
                  <a:srgbClr val="97B1C7"/>
                </a:solidFill>
                <a:latin typeface="Source Sans Pro"/>
                <a:ea typeface="Source Sans Pro"/>
                <a:cs typeface="Calibri Light"/>
              </a:rPr>
              <a:t>Apps for your phone</a:t>
            </a:r>
            <a:endParaRPr lang="en-GB" b="1" dirty="0">
              <a:solidFill>
                <a:srgbClr val="97B1C7"/>
              </a:solidFill>
              <a:latin typeface="Source Sans Pro"/>
              <a:ea typeface="Source Sans Pro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13D0D3-F3D6-24C7-BD99-9CF90F6B4E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8006" y="1573150"/>
            <a:ext cx="8851785" cy="5676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GB" sz="2800" b="1" dirty="0">
                <a:cs typeface="Calibri"/>
              </a:rPr>
              <a:t>Sling, Slack and Calendar</a:t>
            </a:r>
            <a:endParaRPr lang="en-GB" sz="28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B12FD6-C32B-1466-78DC-97DB5C4D6A00}"/>
              </a:ext>
            </a:extLst>
          </p:cNvPr>
          <p:cNvSpPr/>
          <p:nvPr/>
        </p:nvSpPr>
        <p:spPr>
          <a:xfrm>
            <a:off x="-1" y="0"/>
            <a:ext cx="138074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white symbol on a black background&#10;&#10;AI-generated content may be incorrect.">
            <a:extLst>
              <a:ext uri="{FF2B5EF4-FFF2-40B4-BE49-F238E27FC236}">
                <a16:creationId xmlns:a16="http://schemas.microsoft.com/office/drawing/2014/main" id="{7744C055-9D23-B40E-8D08-CFBB30F31F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23" y="5670801"/>
            <a:ext cx="878589" cy="792969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E318A621-D631-8042-CFFF-E2A7E3EF5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6567" y="2588846"/>
            <a:ext cx="2874658" cy="968403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81FE6A4-7786-85BD-5CD5-35F7E0DAD7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8125" y="4178726"/>
            <a:ext cx="2791543" cy="7135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39EDF3-3968-B1BA-21F7-D4C72CA4C1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9889" y="5670801"/>
            <a:ext cx="3388013" cy="56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04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F8C65B-33C5-AA54-3013-331679A541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AD4C1-F4D6-04F3-D009-974870529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398" y="640878"/>
            <a:ext cx="8851785" cy="9322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GB" sz="4800" b="1" dirty="0">
                <a:solidFill>
                  <a:srgbClr val="97B1C7"/>
                </a:solidFill>
                <a:latin typeface="Source Sans Pro"/>
                <a:ea typeface="Source Sans Pro"/>
                <a:cs typeface="Calibri Light"/>
              </a:rPr>
              <a:t>Weekly meetings</a:t>
            </a:r>
            <a:endParaRPr lang="en-GB" b="1" dirty="0">
              <a:solidFill>
                <a:srgbClr val="97B1C7"/>
              </a:solidFill>
              <a:latin typeface="Source Sans Pro"/>
              <a:ea typeface="Source Sans Pro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22B5BC-7FC6-69F7-86D8-DF9B2CF8AD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8006" y="1573150"/>
            <a:ext cx="8851785" cy="5676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GB" sz="2800" b="1" dirty="0"/>
              <a:t>Every Friday (when possible)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059255-B53E-57C0-15B5-FF2BAFF33558}"/>
              </a:ext>
            </a:extLst>
          </p:cNvPr>
          <p:cNvSpPr/>
          <p:nvPr/>
        </p:nvSpPr>
        <p:spPr>
          <a:xfrm>
            <a:off x="-1" y="0"/>
            <a:ext cx="138074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white symbol on a black background&#10;&#10;AI-generated content may be incorrect.">
            <a:extLst>
              <a:ext uri="{FF2B5EF4-FFF2-40B4-BE49-F238E27FC236}">
                <a16:creationId xmlns:a16="http://schemas.microsoft.com/office/drawing/2014/main" id="{8B1E2EEF-3D9B-8D43-ADC1-71C0017D52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23" y="5670801"/>
            <a:ext cx="878589" cy="7929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C7119A-014B-9BBA-FCEB-4130B61429FE}"/>
              </a:ext>
            </a:extLst>
          </p:cNvPr>
          <p:cNvSpPr txBox="1"/>
          <p:nvPr/>
        </p:nvSpPr>
        <p:spPr>
          <a:xfrm>
            <a:off x="2438399" y="2324100"/>
            <a:ext cx="9143999" cy="2393125"/>
          </a:xfrm>
          <a:prstGeom prst="rect">
            <a:avLst/>
          </a:prstGeom>
          <a:noFill/>
        </p:spPr>
        <p:txBody>
          <a:bodyPr wrap="square" numCol="1" spcCol="36000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cs typeface="Calibri"/>
              </a:rPr>
              <a:t>After group departure OR end of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cs typeface="Calibri"/>
              </a:rPr>
              <a:t>30 minutes: Volunteer meeting / Coordinator meeting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cs typeface="Calibri"/>
              </a:rPr>
              <a:t>50 minutes: Staff meeting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cs typeface="Calibri"/>
              </a:rPr>
              <a:t>10 minutes: Operational meetings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4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cs typeface="Calibri"/>
              </a:rPr>
              <a:t>Before or after meeting: Cleaning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100E64-FBAD-DB80-2B49-08A6E2C84EB7}"/>
              </a:ext>
            </a:extLst>
          </p:cNvPr>
          <p:cNvSpPr txBox="1"/>
          <p:nvPr/>
        </p:nvSpPr>
        <p:spPr>
          <a:xfrm>
            <a:off x="2438006" y="5347855"/>
            <a:ext cx="9033558" cy="869267"/>
          </a:xfrm>
          <a:prstGeom prst="rect">
            <a:avLst/>
          </a:prstGeom>
          <a:solidFill>
            <a:srgbClr val="97B1C7"/>
          </a:solidFill>
        </p:spPr>
        <p:txBody>
          <a:bodyPr wrap="square" rtlCol="0" anchor="ctr" anchorCtr="0">
            <a:noAutofit/>
          </a:bodyPr>
          <a:lstStyle/>
          <a:p>
            <a:r>
              <a:rPr lang="is-IS" b="1" dirty="0">
                <a:solidFill>
                  <a:schemeClr val="bg1"/>
                </a:solidFill>
              </a:rPr>
              <a:t>  In meetings we sync the team, share information and evaluate the week.</a:t>
            </a:r>
          </a:p>
          <a:p>
            <a:r>
              <a:rPr lang="is-IS" b="1" dirty="0">
                <a:solidFill>
                  <a:schemeClr val="bg1"/>
                </a:solidFill>
              </a:rPr>
              <a:t> </a:t>
            </a:r>
            <a:r>
              <a:rPr lang="is-IS" b="1" dirty="0">
                <a:solidFill>
                  <a:srgbClr val="283F50"/>
                </a:solidFill>
              </a:rPr>
              <a:t> Remember:</a:t>
            </a:r>
            <a:r>
              <a:rPr lang="is-IS" b="1" dirty="0">
                <a:solidFill>
                  <a:schemeClr val="bg1"/>
                </a:solidFill>
              </a:rPr>
              <a:t> Our „doors“ are always open </a:t>
            </a:r>
            <a:r>
              <a:rPr lang="is-IS" dirty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00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E80356-B412-4627-0CD1-B83B6E153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80748-80B4-330A-F969-F198460830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398" y="640878"/>
            <a:ext cx="8851785" cy="9322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GB" sz="4800" b="1" dirty="0">
                <a:solidFill>
                  <a:srgbClr val="97B1C7"/>
                </a:solidFill>
                <a:latin typeface="Source Sans Pro"/>
                <a:ea typeface="Source Sans Pro"/>
                <a:cs typeface="Calibri Light"/>
              </a:rPr>
              <a:t>Weekly Overview</a:t>
            </a:r>
            <a:endParaRPr lang="en-GB" b="1" dirty="0">
              <a:solidFill>
                <a:srgbClr val="97B1C7"/>
              </a:solidFill>
              <a:latin typeface="Source Sans Pro"/>
              <a:ea typeface="Source Sans Pro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79B401-2418-A3EA-5D00-C3EC922B50C6}"/>
              </a:ext>
            </a:extLst>
          </p:cNvPr>
          <p:cNvSpPr/>
          <p:nvPr/>
        </p:nvSpPr>
        <p:spPr>
          <a:xfrm>
            <a:off x="-1" y="0"/>
            <a:ext cx="138074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white symbol on a black background&#10;&#10;AI-generated content may be incorrect.">
            <a:extLst>
              <a:ext uri="{FF2B5EF4-FFF2-40B4-BE49-F238E27FC236}">
                <a16:creationId xmlns:a16="http://schemas.microsoft.com/office/drawing/2014/main" id="{7817D0BD-4ABA-E165-0208-D5779814EA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23" y="5670801"/>
            <a:ext cx="878589" cy="7929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B22BEC-4411-C607-ACB6-0F85FF8EF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191" y="1725800"/>
            <a:ext cx="10579609" cy="473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385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07AD38-2A49-A924-28EB-0A75EFC7AC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6C377-EABD-84CC-3976-00E8ED6912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398" y="640878"/>
            <a:ext cx="8851785" cy="9322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GB" sz="4800" b="1" dirty="0">
                <a:solidFill>
                  <a:srgbClr val="97B1C7"/>
                </a:solidFill>
                <a:latin typeface="Source Sans Pro"/>
                <a:ea typeface="Source Sans Pro"/>
                <a:cs typeface="Calibri Light"/>
              </a:rPr>
              <a:t>Shift Times - Example</a:t>
            </a:r>
            <a:endParaRPr lang="en-GB" b="1" dirty="0">
              <a:solidFill>
                <a:srgbClr val="97B1C7"/>
              </a:solidFill>
              <a:latin typeface="Source Sans Pro"/>
              <a:ea typeface="Source Sans Pro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CF696A-4A52-F259-73F7-CC3570CC1523}"/>
              </a:ext>
            </a:extLst>
          </p:cNvPr>
          <p:cNvSpPr/>
          <p:nvPr/>
        </p:nvSpPr>
        <p:spPr>
          <a:xfrm>
            <a:off x="-1" y="0"/>
            <a:ext cx="138074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white symbol on a black background&#10;&#10;AI-generated content may be incorrect.">
            <a:extLst>
              <a:ext uri="{FF2B5EF4-FFF2-40B4-BE49-F238E27FC236}">
                <a16:creationId xmlns:a16="http://schemas.microsoft.com/office/drawing/2014/main" id="{A8BA5F19-2A5F-0963-D4A7-ECF2423A81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23" y="5670801"/>
            <a:ext cx="878589" cy="7929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0231A0-293A-B11D-70B2-68CCF68FF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1340" y="1573150"/>
            <a:ext cx="9763682" cy="472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7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C07A4-EB9B-B53E-D508-F4352F81B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ADFD-69ED-81F0-CDE0-694A7D1313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398" y="640878"/>
            <a:ext cx="8851785" cy="9322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GB" sz="4800" b="1" dirty="0">
                <a:solidFill>
                  <a:srgbClr val="97B1C7"/>
                </a:solidFill>
                <a:latin typeface="Source Sans Pro"/>
                <a:ea typeface="Source Sans Pro"/>
                <a:cs typeface="Calibri Light"/>
              </a:rPr>
              <a:t>Shift Schedule</a:t>
            </a:r>
            <a:endParaRPr lang="en-GB" b="1" dirty="0">
              <a:solidFill>
                <a:srgbClr val="97B1C7"/>
              </a:solidFill>
              <a:latin typeface="Source Sans Pro"/>
              <a:ea typeface="Source Sans Pro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DD83EC-D109-D1AE-27F5-6257E1E40749}"/>
              </a:ext>
            </a:extLst>
          </p:cNvPr>
          <p:cNvSpPr/>
          <p:nvPr/>
        </p:nvSpPr>
        <p:spPr>
          <a:xfrm>
            <a:off x="-1" y="0"/>
            <a:ext cx="138074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white symbol on a black background&#10;&#10;AI-generated content may be incorrect.">
            <a:extLst>
              <a:ext uri="{FF2B5EF4-FFF2-40B4-BE49-F238E27FC236}">
                <a16:creationId xmlns:a16="http://schemas.microsoft.com/office/drawing/2014/main" id="{5E67A25F-7515-B7E0-E884-15041AC221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23" y="5670801"/>
            <a:ext cx="878589" cy="7929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9C9A9F-2F36-EC66-AA54-D8C8F4F8BF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397" t="64976" r="9147"/>
          <a:stretch>
            <a:fillRect/>
          </a:stretch>
        </p:blipFill>
        <p:spPr>
          <a:xfrm>
            <a:off x="7077456" y="160610"/>
            <a:ext cx="4873752" cy="18928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8BFDFB-8943-1FB7-C172-885EFBC8D4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7904" y="2288955"/>
            <a:ext cx="10487981" cy="321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700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65E6F9-E068-2F8C-F881-3BCF359AB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7EEA8-3AB4-0C39-4AFC-3DD55AF433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398" y="640878"/>
            <a:ext cx="8851785" cy="9322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GB" sz="4800" b="1" dirty="0">
                <a:solidFill>
                  <a:srgbClr val="97B1C7"/>
                </a:solidFill>
                <a:latin typeface="Source Sans Pro"/>
                <a:ea typeface="Source Sans Pro"/>
                <a:cs typeface="Calibri Light"/>
              </a:rPr>
              <a:t>Staff Benefits</a:t>
            </a:r>
            <a:endParaRPr lang="en-GB" b="1" dirty="0">
              <a:solidFill>
                <a:srgbClr val="97B1C7"/>
              </a:solidFill>
              <a:latin typeface="Source Sans Pro"/>
              <a:ea typeface="Source Sans Pro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8A7D09-35F7-EC4C-C7D7-ADC44BBBA3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8006" y="1573150"/>
            <a:ext cx="8851785" cy="5676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GB" sz="2800" b="1" dirty="0">
                <a:cs typeface="Calibri"/>
              </a:rPr>
              <a:t>What you get</a:t>
            </a:r>
            <a:endParaRPr lang="en-GB" sz="28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EEF48C-B788-D608-8CE6-5810D0CBAA7F}"/>
              </a:ext>
            </a:extLst>
          </p:cNvPr>
          <p:cNvSpPr/>
          <p:nvPr/>
        </p:nvSpPr>
        <p:spPr>
          <a:xfrm>
            <a:off x="-1" y="0"/>
            <a:ext cx="138074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white symbol on a black background&#10;&#10;AI-generated content may be incorrect.">
            <a:extLst>
              <a:ext uri="{FF2B5EF4-FFF2-40B4-BE49-F238E27FC236}">
                <a16:creationId xmlns:a16="http://schemas.microsoft.com/office/drawing/2014/main" id="{C60F9389-8A70-BB52-A82A-7373FD7B06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23" y="5670801"/>
            <a:ext cx="878589" cy="7929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10A60D-3EE3-362D-C7AD-DC9964D2C70E}"/>
              </a:ext>
            </a:extLst>
          </p:cNvPr>
          <p:cNvSpPr txBox="1"/>
          <p:nvPr/>
        </p:nvSpPr>
        <p:spPr>
          <a:xfrm>
            <a:off x="2438399" y="2318326"/>
            <a:ext cx="9143999" cy="4384225"/>
          </a:xfrm>
          <a:prstGeom prst="rect">
            <a:avLst/>
          </a:prstGeom>
          <a:noFill/>
        </p:spPr>
        <p:txBody>
          <a:bodyPr wrap="square" numCol="1" spcCol="36000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cs typeface="Calibri"/>
              </a:rPr>
              <a:t> Free accommodation and meals during work and days off</a:t>
            </a:r>
            <a:br>
              <a:rPr lang="en-US" sz="1800" dirty="0">
                <a:cs typeface="Calibri"/>
              </a:rPr>
            </a:br>
            <a:endParaRPr lang="en-US" sz="18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cs typeface="Calibri"/>
              </a:rPr>
              <a:t> 2 days off per week</a:t>
            </a:r>
            <a:br>
              <a:rPr lang="en-US" sz="1800" dirty="0">
                <a:cs typeface="Calibri"/>
              </a:rPr>
            </a:br>
            <a:endParaRPr lang="en-US" sz="18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cs typeface="Calibri"/>
              </a:rPr>
              <a:t> Use of </a:t>
            </a:r>
            <a:r>
              <a:rPr lang="en-US" sz="1800" dirty="0" err="1">
                <a:cs typeface="Calibri"/>
              </a:rPr>
              <a:t>centre</a:t>
            </a:r>
            <a:r>
              <a:rPr lang="en-US" sz="1800" dirty="0">
                <a:cs typeface="Calibri"/>
              </a:rPr>
              <a:t> equipment (when not in use by guests)</a:t>
            </a:r>
            <a:br>
              <a:rPr lang="en-US" sz="1800" dirty="0">
                <a:cs typeface="Calibri"/>
              </a:rPr>
            </a:br>
            <a:endParaRPr lang="en-US" sz="18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cs typeface="Calibri"/>
              </a:rPr>
              <a:t> Provided with bedding and towels, as well as laundry facilities</a:t>
            </a:r>
            <a:endParaRPr lang="en-US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4 guest-nights per season (</a:t>
            </a:r>
            <a:r>
              <a:rPr lang="en-US" u="sng" dirty="0">
                <a:cs typeface="Calibri"/>
              </a:rPr>
              <a:t>pre-approved guests only</a:t>
            </a:r>
            <a:r>
              <a:rPr lang="en-US" dirty="0">
                <a:cs typeface="Calibri"/>
              </a:rPr>
              <a:t>)</a:t>
            </a:r>
            <a:br>
              <a:rPr lang="en-US" sz="1800" dirty="0">
                <a:cs typeface="Calibri"/>
              </a:rPr>
            </a:br>
            <a:endParaRPr lang="en-US" sz="18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cs typeface="Calibri"/>
              </a:rPr>
              <a:t> Regular staff activities (SEA / SADA)</a:t>
            </a:r>
            <a:br>
              <a:rPr lang="en-US" sz="1800" dirty="0">
                <a:cs typeface="Calibri"/>
              </a:rPr>
            </a:br>
            <a:endParaRPr lang="en-US" sz="18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cs typeface="Calibri"/>
              </a:rPr>
              <a:t> Use of center vehicles (Yaris and Duster)</a:t>
            </a:r>
          </a:p>
        </p:txBody>
      </p:sp>
    </p:spTree>
    <p:extLst>
      <p:ext uri="{BB962C8B-B14F-4D97-AF65-F5344CB8AC3E}">
        <p14:creationId xmlns:p14="http://schemas.microsoft.com/office/powerpoint/2010/main" val="2298639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76CAB2-DDFD-7B07-3819-F0965A481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08279-680E-1FEF-97B4-DF438CA12A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398" y="640878"/>
            <a:ext cx="8851785" cy="9322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GB" sz="4800" b="1" dirty="0">
                <a:solidFill>
                  <a:srgbClr val="97B1C7"/>
                </a:solidFill>
                <a:latin typeface="Source Sans Pro"/>
                <a:ea typeface="Source Sans Pro"/>
                <a:cs typeface="Calibri Light"/>
              </a:rPr>
              <a:t>General Centre Rules</a:t>
            </a:r>
            <a:endParaRPr lang="en-GB" b="1" dirty="0">
              <a:solidFill>
                <a:srgbClr val="97B1C7"/>
              </a:solidFill>
              <a:latin typeface="Source Sans Pro"/>
              <a:ea typeface="Source Sans Pro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EDD5AA-5D75-D9E6-077C-7B1ACB59B6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8006" y="1573150"/>
            <a:ext cx="8851785" cy="5676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GB" sz="2800" b="1" dirty="0">
                <a:cs typeface="Calibri"/>
              </a:rPr>
              <a:t>Do’s and don’ts</a:t>
            </a:r>
            <a:endParaRPr lang="en-GB" sz="28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4EB90F-13A3-503E-A6F7-1E9B30BE500C}"/>
              </a:ext>
            </a:extLst>
          </p:cNvPr>
          <p:cNvSpPr/>
          <p:nvPr/>
        </p:nvSpPr>
        <p:spPr>
          <a:xfrm>
            <a:off x="-1" y="0"/>
            <a:ext cx="138074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white symbol on a black background&#10;&#10;AI-generated content may be incorrect.">
            <a:extLst>
              <a:ext uri="{FF2B5EF4-FFF2-40B4-BE49-F238E27FC236}">
                <a16:creationId xmlns:a16="http://schemas.microsoft.com/office/drawing/2014/main" id="{C562102D-07A1-F549-1755-D83AFB20E0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23" y="5670801"/>
            <a:ext cx="878589" cy="7929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316081-3A39-01B2-F265-9FE5FA621A99}"/>
              </a:ext>
            </a:extLst>
          </p:cNvPr>
          <p:cNvSpPr txBox="1"/>
          <p:nvPr/>
        </p:nvSpPr>
        <p:spPr>
          <a:xfrm>
            <a:off x="2438399" y="2318327"/>
            <a:ext cx="9143999" cy="4145444"/>
          </a:xfrm>
          <a:prstGeom prst="rect">
            <a:avLst/>
          </a:prstGeom>
          <a:noFill/>
        </p:spPr>
        <p:txBody>
          <a:bodyPr wrap="square" numCol="1" spcCol="36000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cs typeface="Calibri"/>
              </a:rPr>
              <a:t> Work-day starts on the minute (DON'T BE LATE)</a:t>
            </a:r>
            <a:br>
              <a:rPr lang="en-US" sz="1800" dirty="0">
                <a:cs typeface="Calibri"/>
              </a:rPr>
            </a:br>
            <a:endParaRPr lang="en-US" sz="18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cs typeface="Calibri"/>
              </a:rPr>
              <a:t> Full uniform must be worn during work times</a:t>
            </a:r>
            <a:br>
              <a:rPr lang="en-US" sz="1800" dirty="0">
                <a:cs typeface="Calibri"/>
              </a:rPr>
            </a:br>
            <a:endParaRPr lang="en-US" sz="18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cs typeface="Calibri"/>
              </a:rPr>
              <a:t> Uniform should be removed while not working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cs typeface="Calibri"/>
              </a:rPr>
              <a:t> If sick or unable to work, notify managers ASAP by Slack</a:t>
            </a:r>
            <a:br>
              <a:rPr lang="en-US" sz="1800" dirty="0">
                <a:cs typeface="Calibri"/>
              </a:rPr>
            </a:br>
            <a:endParaRPr lang="en-US" sz="18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cs typeface="Calibri"/>
              </a:rPr>
              <a:t> No alcohol on 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cs typeface="Calibri"/>
              </a:rPr>
              <a:t> Alcohol should not be consumed at all by those under the legal age (20)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No smoking in or around the buildings (designated spot?)</a:t>
            </a:r>
            <a:endParaRPr lang="en-US" sz="18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cs typeface="Calibri"/>
              </a:rPr>
              <a:t>Be nice to each other</a:t>
            </a:r>
          </a:p>
        </p:txBody>
      </p:sp>
    </p:spTree>
    <p:extLst>
      <p:ext uri="{BB962C8B-B14F-4D97-AF65-F5344CB8AC3E}">
        <p14:creationId xmlns:p14="http://schemas.microsoft.com/office/powerpoint/2010/main" val="1387559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433244-82E9-D065-C3E8-3AAB85AA3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1E051-A678-3861-3253-6035184388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398" y="640878"/>
            <a:ext cx="8851785" cy="9322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GB" sz="4800" b="1" dirty="0">
                <a:solidFill>
                  <a:srgbClr val="97B1C7"/>
                </a:solidFill>
                <a:latin typeface="Source Sans Pro"/>
                <a:ea typeface="Source Sans Pro"/>
                <a:cs typeface="Calibri Light"/>
              </a:rPr>
              <a:t>Communication is Key</a:t>
            </a:r>
            <a:endParaRPr lang="en-GB" b="1" dirty="0">
              <a:solidFill>
                <a:srgbClr val="97B1C7"/>
              </a:solidFill>
              <a:latin typeface="Source Sans Pro"/>
              <a:ea typeface="Source Sans Pro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2B1D24-16E0-FF64-9E4E-B9A72598A050}"/>
              </a:ext>
            </a:extLst>
          </p:cNvPr>
          <p:cNvSpPr/>
          <p:nvPr/>
        </p:nvSpPr>
        <p:spPr>
          <a:xfrm>
            <a:off x="-1" y="0"/>
            <a:ext cx="138074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white symbol on a black background&#10;&#10;AI-generated content may be incorrect.">
            <a:extLst>
              <a:ext uri="{FF2B5EF4-FFF2-40B4-BE49-F238E27FC236}">
                <a16:creationId xmlns:a16="http://schemas.microsoft.com/office/drawing/2014/main" id="{FF534AE3-D518-2F5F-FD2A-A080C978A5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23" y="5670801"/>
            <a:ext cx="878589" cy="7929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15E313-D349-AD20-EEB2-42915CB6ED1D}"/>
              </a:ext>
            </a:extLst>
          </p:cNvPr>
          <p:cNvSpPr txBox="1"/>
          <p:nvPr/>
        </p:nvSpPr>
        <p:spPr>
          <a:xfrm>
            <a:off x="2438399" y="1831765"/>
            <a:ext cx="9143999" cy="4522854"/>
          </a:xfrm>
          <a:prstGeom prst="rect">
            <a:avLst/>
          </a:prstGeom>
          <a:noFill/>
        </p:spPr>
        <p:txBody>
          <a:bodyPr wrap="square" numCol="1" spcCol="360000"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dirty="0">
                <a:cs typeface="Calibri"/>
              </a:rPr>
              <a:t>Be respectful to each other, guests and the center</a:t>
            </a:r>
            <a:br>
              <a:rPr lang="en-US" sz="1800" dirty="0">
                <a:cs typeface="Calibri"/>
              </a:rPr>
            </a:br>
            <a:endParaRPr lang="en-US" sz="1000" dirty="0">
              <a:cs typeface="Calibri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cs typeface="Calibri"/>
              </a:rPr>
              <a:t>Plant happy seeds – say nice things to each other</a:t>
            </a:r>
            <a:br>
              <a:rPr lang="en-US" sz="1800" dirty="0">
                <a:cs typeface="Calibri"/>
              </a:rPr>
            </a:br>
            <a:endParaRPr lang="en-US" sz="1000" dirty="0">
              <a:cs typeface="Calibri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cs typeface="Calibri"/>
              </a:rPr>
              <a:t>Stay away from passive aggression, favoritism, exclusion, bullying and other bad habits</a:t>
            </a:r>
            <a:br>
              <a:rPr lang="en-US" sz="1800" dirty="0">
                <a:cs typeface="Calibri"/>
              </a:rPr>
            </a:br>
            <a:endParaRPr lang="en-US" sz="1000" dirty="0">
              <a:cs typeface="Calibri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cs typeface="Calibri"/>
              </a:rPr>
              <a:t>Respect the needs of others, such as personal space, alone time and so on</a:t>
            </a:r>
            <a:br>
              <a:rPr lang="en-US" sz="1800" dirty="0">
                <a:cs typeface="Calibri"/>
              </a:rPr>
            </a:br>
            <a:endParaRPr lang="en-US" sz="1000" dirty="0">
              <a:cs typeface="Calibri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cs typeface="Calibri"/>
              </a:rPr>
              <a:t>Accept that others may not have the same needs, habits or believes as yourself</a:t>
            </a:r>
            <a:br>
              <a:rPr lang="en-US" sz="1800" dirty="0">
                <a:cs typeface="Calibri"/>
              </a:rPr>
            </a:br>
            <a:endParaRPr lang="en-US" sz="1000" dirty="0">
              <a:cs typeface="Calibri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cs typeface="Calibri"/>
              </a:rPr>
              <a:t>If you need to, give constructive feedback</a:t>
            </a:r>
            <a:br>
              <a:rPr lang="en-US" sz="1800" dirty="0">
                <a:cs typeface="Calibri"/>
              </a:rPr>
            </a:br>
            <a:endParaRPr lang="en-US" sz="1000" dirty="0">
              <a:cs typeface="Calibri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cs typeface="Calibri"/>
              </a:rPr>
              <a:t>Keep in mind that lack of sleep can affect mental health </a:t>
            </a:r>
            <a:br>
              <a:rPr lang="en-US" sz="1800" dirty="0">
                <a:cs typeface="Calibri"/>
              </a:rPr>
            </a:br>
            <a:r>
              <a:rPr lang="en-US" sz="1800" dirty="0">
                <a:cs typeface="Calibri"/>
              </a:rPr>
              <a:t>– take care of yourself and others</a:t>
            </a:r>
            <a:br>
              <a:rPr lang="en-US" sz="1800" dirty="0">
                <a:cs typeface="Calibri"/>
              </a:rPr>
            </a:br>
            <a:endParaRPr lang="en-US" sz="1000" dirty="0">
              <a:cs typeface="Calibri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cs typeface="Calibri"/>
              </a:rPr>
              <a:t>If you have any concerns, feel free to talk to any of the managers</a:t>
            </a:r>
          </a:p>
        </p:txBody>
      </p:sp>
    </p:spTree>
    <p:extLst>
      <p:ext uri="{BB962C8B-B14F-4D97-AF65-F5344CB8AC3E}">
        <p14:creationId xmlns:p14="http://schemas.microsoft.com/office/powerpoint/2010/main" val="2913235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155B8AB6B8E04AA92C13758AA8DB35" ma:contentTypeVersion="16" ma:contentTypeDescription="Create a new document." ma:contentTypeScope="" ma:versionID="93d9497a98954bb6bba870ddd062d71b">
  <xsd:schema xmlns:xsd="http://www.w3.org/2001/XMLSchema" xmlns:xs="http://www.w3.org/2001/XMLSchema" xmlns:p="http://schemas.microsoft.com/office/2006/metadata/properties" xmlns:ns2="0e22a3e8-4457-4b67-bace-12d1aac3d392" xmlns:ns3="05d8a763-d0bc-4072-8a68-15a502db66df" targetNamespace="http://schemas.microsoft.com/office/2006/metadata/properties" ma:root="true" ma:fieldsID="b5a31775de00a7e0c26861fa5646442f" ns2:_="" ns3:_="">
    <xsd:import namespace="0e22a3e8-4457-4b67-bace-12d1aac3d392"/>
    <xsd:import namespace="05d8a763-d0bc-4072-8a68-15a502db66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22a3e8-4457-4b67-bace-12d1aac3d3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9940896-c44a-4d1f-b198-17e2e049c0b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d8a763-d0bc-4072-8a68-15a502db66d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6dfb896-f7a0-4004-b07a-9729aa01d0e0}" ma:internalName="TaxCatchAll" ma:showField="CatchAllData" ma:web="05d8a763-d0bc-4072-8a68-15a502db66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5d8a763-d0bc-4072-8a68-15a502db66df" xsi:nil="true"/>
    <lcf76f155ced4ddcb4097134ff3c332f xmlns="0e22a3e8-4457-4b67-bace-12d1aac3d39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0CEAA82-05C0-42E2-B470-8203BCC50E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22a3e8-4457-4b67-bace-12d1aac3d392"/>
    <ds:schemaRef ds:uri="05d8a763-d0bc-4072-8a68-15a502db66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F06CE9C-6414-495B-81D6-4ECC923418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798341-F856-4546-B960-94F8AED6AA18}">
  <ds:schemaRefs>
    <ds:schemaRef ds:uri="http://schemas.microsoft.com/office/2006/metadata/properties"/>
    <ds:schemaRef ds:uri="http://schemas.microsoft.com/office/infopath/2007/PartnerControls"/>
    <ds:schemaRef ds:uri="05d8a763-d0bc-4072-8a68-15a502db66df"/>
    <ds:schemaRef ds:uri="0e22a3e8-4457-4b67-bace-12d1aac3d39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11677</TotalTime>
  <Words>876</Words>
  <Application>Microsoft Office PowerPoint</Application>
  <PresentationFormat>Widescreen</PresentationFormat>
  <Paragraphs>104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Aptos</vt:lpstr>
      <vt:lpstr>Arial</vt:lpstr>
      <vt:lpstr>Calibri</vt:lpstr>
      <vt:lpstr>Calibri Light</vt:lpstr>
      <vt:lpstr>Source Sans Pro</vt:lpstr>
      <vt:lpstr>Wingdings</vt:lpstr>
      <vt:lpstr>office theme</vt:lpstr>
      <vt:lpstr>The Practicalities</vt:lpstr>
      <vt:lpstr>Apps for your phone</vt:lpstr>
      <vt:lpstr>Weekly meetings</vt:lpstr>
      <vt:lpstr>Weekly Overview</vt:lpstr>
      <vt:lpstr>Shift Times - Example</vt:lpstr>
      <vt:lpstr>Shift Schedule</vt:lpstr>
      <vt:lpstr>Staff Benefits</vt:lpstr>
      <vt:lpstr>General Centre Rules</vt:lpstr>
      <vt:lpstr>Communication is Key</vt:lpstr>
      <vt:lpstr>Four point system for misconduct</vt:lpstr>
      <vt:lpstr>Cars</vt:lpstr>
      <vt:lpstr>Cars</vt:lpstr>
      <vt:lpstr>Seat belts</vt:lpstr>
      <vt:lpstr>Known pitfalls for volunteers</vt:lpstr>
      <vt:lpstr>Finally…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Elín Esther  Magnúsdóttir</dc:creator>
  <cp:lastModifiedBy>Elín Esther  Magnúsdóttir</cp:lastModifiedBy>
  <cp:revision>132</cp:revision>
  <dcterms:created xsi:type="dcterms:W3CDTF">2022-05-26T14:37:48Z</dcterms:created>
  <dcterms:modified xsi:type="dcterms:W3CDTF">2025-08-31T21:13:08Z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0x0101003B155B8AB6B8E04AA92C13758AA8DB35</vt:lpwstr>
  </property>
  <property fmtid="{D5CDD505-2E9C-101B-9397-08002B2CF9AE}" pid="3" name="MediaServiceImageTags">
    <vt:lpwstr/>
  </property>
</Properties>
</file>