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300" r:id="rId6"/>
    <p:sldId id="273" r:id="rId7"/>
    <p:sldId id="301" r:id="rId8"/>
    <p:sldId id="302" r:id="rId9"/>
    <p:sldId id="303" r:id="rId10"/>
    <p:sldId id="274" r:id="rId11"/>
    <p:sldId id="304" r:id="rId12"/>
    <p:sldId id="305" r:id="rId13"/>
    <p:sldId id="306" r:id="rId14"/>
    <p:sldId id="308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1C7"/>
    <a:srgbClr val="FEB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F510-226F-4427-9FF8-3E4409A80F8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0E2AE-4F58-4C60-95D0-287840A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in a kitchen&#10;&#10;AI-generated content may be incorrect.">
            <a:extLst>
              <a:ext uri="{FF2B5EF4-FFF2-40B4-BE49-F238E27FC236}">
                <a16:creationId xmlns:a16="http://schemas.microsoft.com/office/drawing/2014/main" id="{4AE828D7-46B0-1AD2-F60B-A290A437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5" b="11342"/>
          <a:stretch/>
        </p:blipFill>
        <p:spPr>
          <a:xfrm>
            <a:off x="1378836" y="2417448"/>
            <a:ext cx="10813164" cy="443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184" y="640878"/>
            <a:ext cx="9144000" cy="932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“Welcome to </a:t>
            </a:r>
            <a:r>
              <a:rPr lang="en-GB" b="1" dirty="0" err="1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Úlfljótsvatn</a:t>
            </a:r>
            <a:r>
              <a:rPr lang="en-GB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!”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5792" y="1573150"/>
            <a:ext cx="9144000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cs typeface="Calibri"/>
              </a:rPr>
              <a:t>- Providing Service -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13901-7DFC-31FC-2570-B22065B5FC38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B966E5D-F8A1-BDAC-ED15-D769B9F83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22B6-ABAA-D8AE-4734-7D8477011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2EB08A-2952-6973-857D-D28547F9761F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345DAAE6-405E-D0D6-8EFA-44DF63DFD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7EEDA7-E708-7730-3CBF-ACFA6E9A1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Professionalism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76D082C-6382-87E0-4370-382EF4CC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… but … for volunteers 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0A2A7-A87B-C754-E1CE-AA601A01D0C7}"/>
              </a:ext>
            </a:extLst>
          </p:cNvPr>
          <p:cNvSpPr txBox="1"/>
          <p:nvPr/>
        </p:nvSpPr>
        <p:spPr>
          <a:xfrm>
            <a:off x="2551176" y="2313432"/>
            <a:ext cx="898855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Talk about „guests“, not clients or customers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Do your best to make sure the guests have a great experience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Be well prepared, on time and knowledgeable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Support each other and help each other to achieve our common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When with young guests, you are </a:t>
            </a:r>
            <a:r>
              <a:rPr lang="is-IS" sz="2400" b="1" dirty="0"/>
              <a:t>NOT</a:t>
            </a:r>
            <a:r>
              <a:rPr lang="is-IS" sz="2400" dirty="0"/>
              <a:t> their friend</a:t>
            </a:r>
            <a:br>
              <a:rPr lang="is-IS" sz="2400" dirty="0"/>
            </a:br>
            <a:r>
              <a:rPr lang="is-IS" sz="2400" dirty="0"/>
              <a:t>- you are a </a:t>
            </a:r>
            <a:r>
              <a:rPr lang="is-IS" sz="2400" b="1" dirty="0"/>
              <a:t>friendly professional</a:t>
            </a:r>
          </a:p>
        </p:txBody>
      </p:sp>
    </p:spTree>
    <p:extLst>
      <p:ext uri="{BB962C8B-B14F-4D97-AF65-F5344CB8AC3E}">
        <p14:creationId xmlns:p14="http://schemas.microsoft.com/office/powerpoint/2010/main" val="50308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7D7A4-21C7-822A-CB8C-338BD5EA9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AD90743-A0EF-56E1-F45A-71B4C05167FB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19D878BD-61AE-DDE1-EFAA-BACAAA701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13DEBC-25A4-88AE-E0ED-06A5F15F1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40317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72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The</a:t>
            </a:r>
            <a:br>
              <a:rPr lang="en-GB" sz="72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</a:br>
            <a:r>
              <a:rPr lang="en-GB" sz="72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Little</a:t>
            </a:r>
            <a:br>
              <a:rPr lang="en-GB" sz="72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</a:br>
            <a:r>
              <a:rPr lang="en-GB" sz="72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Bit</a:t>
            </a:r>
            <a:br>
              <a:rPr lang="en-GB" sz="72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</a:br>
            <a:r>
              <a:rPr lang="en-GB" sz="72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Extra</a:t>
            </a:r>
            <a:endParaRPr lang="en-GB" sz="7200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pic>
        <p:nvPicPr>
          <p:cNvPr id="3" name="Picture 2" descr="A group of people climbing a wooden structure&#10;&#10;AI-generated content may be incorrect.">
            <a:extLst>
              <a:ext uri="{FF2B5EF4-FFF2-40B4-BE49-F238E27FC236}">
                <a16:creationId xmlns:a16="http://schemas.microsoft.com/office/drawing/2014/main" id="{2FAA1255-8211-639C-FA52-BADEDE72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9" r="-1"/>
          <a:stretch/>
        </p:blipFill>
        <p:spPr>
          <a:xfrm>
            <a:off x="5989320" y="0"/>
            <a:ext cx="620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C6F36-F1CA-2600-E2B3-9F002A5BC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E76E5A-C707-0187-D5CB-522C9274AC1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1E6FF652-2167-4035-8EAE-B85B1A490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56CDAA-DED8-7D1C-4000-E99A9822E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The little bit extra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CB2A2E5-C7FA-96D9-35A7-82C4EC16E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Going from good to great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3E20B-326B-5B29-8EAF-67E0E3D0FEFC}"/>
              </a:ext>
            </a:extLst>
          </p:cNvPr>
          <p:cNvSpPr txBox="1"/>
          <p:nvPr/>
        </p:nvSpPr>
        <p:spPr>
          <a:xfrm>
            <a:off x="2551176" y="2313432"/>
            <a:ext cx="898855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THINK proactively and DO well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Understand the goal, aim to reach 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See if all reasonable needs are being met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Take „ownership“ of the centre, so that you can be proud of it</a:t>
            </a:r>
          </a:p>
        </p:txBody>
      </p:sp>
    </p:spTree>
    <p:extLst>
      <p:ext uri="{BB962C8B-B14F-4D97-AF65-F5344CB8AC3E}">
        <p14:creationId xmlns:p14="http://schemas.microsoft.com/office/powerpoint/2010/main" val="15059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A4FF-B81E-831B-0AB0-69E69586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2C0C08-F0B0-F222-1DF2-EEB487C40BA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2932A2D-8412-EAEA-20FD-D729EF605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D9289D-BA1A-B9E4-FB31-97612500F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Practice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3E595-C42D-E4AA-1B77-87FDDB409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Case 1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96678-5B7B-E0DC-D1A4-FDCD62E94377}"/>
              </a:ext>
            </a:extLst>
          </p:cNvPr>
          <p:cNvSpPr txBox="1"/>
          <p:nvPr/>
        </p:nvSpPr>
        <p:spPr>
          <a:xfrm>
            <a:off x="2551176" y="2313432"/>
            <a:ext cx="898855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s-IS" sz="2400" b="1" dirty="0"/>
              <a:t>Guest:</a:t>
            </a:r>
            <a:br>
              <a:rPr lang="is-IS" sz="2400" b="1" dirty="0"/>
            </a:br>
            <a:r>
              <a:rPr lang="is-IS" sz="2400" dirty="0"/>
              <a:t>You would </a:t>
            </a:r>
            <a:r>
              <a:rPr lang="is-IS" sz="2400" u="sng" dirty="0"/>
              <a:t>really</a:t>
            </a:r>
            <a:r>
              <a:rPr lang="is-IS" sz="2400" dirty="0"/>
              <a:t> like to have more Pítusósa with your milky rice.</a:t>
            </a:r>
            <a:br>
              <a:rPr lang="is-IS" sz="2400" dirty="0"/>
            </a:br>
            <a:r>
              <a:rPr lang="is-IS" sz="2400" dirty="0"/>
              <a:t>You will be quite unhappy if you can‘t.</a:t>
            </a:r>
          </a:p>
          <a:p>
            <a:pPr>
              <a:lnSpc>
                <a:spcPct val="150000"/>
              </a:lnSpc>
            </a:pPr>
            <a:endParaRPr lang="is-IS" sz="2400" b="1" dirty="0"/>
          </a:p>
          <a:p>
            <a:pPr>
              <a:lnSpc>
                <a:spcPct val="150000"/>
              </a:lnSpc>
            </a:pPr>
            <a:r>
              <a:rPr lang="is-IS" sz="2400" b="1" dirty="0"/>
              <a:t>Staff:</a:t>
            </a:r>
          </a:p>
          <a:p>
            <a:pPr>
              <a:lnSpc>
                <a:spcPct val="150000"/>
              </a:lnSpc>
            </a:pPr>
            <a:r>
              <a:rPr lang="is-IS" sz="2400" dirty="0"/>
              <a:t>There is no more Pítusósa.</a:t>
            </a:r>
          </a:p>
        </p:txBody>
      </p:sp>
    </p:spTree>
    <p:extLst>
      <p:ext uri="{BB962C8B-B14F-4D97-AF65-F5344CB8AC3E}">
        <p14:creationId xmlns:p14="http://schemas.microsoft.com/office/powerpoint/2010/main" val="303110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D381-D90F-79EA-9A20-1160D595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5EC8EB-24CA-4475-7928-EA555EE9D01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3D1EFBF-CAB7-4292-632B-24CC34FBE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7B4A73-0229-CBB5-4DCF-628B85A84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Practice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591D07-1E72-BBAE-C383-CBA42283D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Case 2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A57CA-BB68-893B-231C-A259BABDA549}"/>
              </a:ext>
            </a:extLst>
          </p:cNvPr>
          <p:cNvSpPr txBox="1"/>
          <p:nvPr/>
        </p:nvSpPr>
        <p:spPr>
          <a:xfrm>
            <a:off x="2551176" y="2313432"/>
            <a:ext cx="898855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s-IS" sz="2400" b="1" dirty="0"/>
              <a:t>Guest:</a:t>
            </a:r>
            <a:br>
              <a:rPr lang="is-IS" sz="2400" b="1" dirty="0"/>
            </a:br>
            <a:r>
              <a:rPr lang="is-IS" sz="2400" dirty="0"/>
              <a:t>You would like to complain that when your group was doing a climbing session, the staff member had earpods in and wasn‘t listening or talking to the scouts.</a:t>
            </a:r>
          </a:p>
          <a:p>
            <a:pPr>
              <a:lnSpc>
                <a:spcPct val="150000"/>
              </a:lnSpc>
            </a:pPr>
            <a:endParaRPr lang="is-IS" sz="2400" b="1" dirty="0"/>
          </a:p>
          <a:p>
            <a:pPr>
              <a:lnSpc>
                <a:spcPct val="150000"/>
              </a:lnSpc>
            </a:pPr>
            <a:r>
              <a:rPr lang="is-IS" sz="2400" b="1" dirty="0"/>
              <a:t>Staff:</a:t>
            </a:r>
          </a:p>
          <a:p>
            <a:pPr>
              <a:lnSpc>
                <a:spcPct val="150000"/>
              </a:lnSpc>
            </a:pPr>
            <a:r>
              <a:rPr lang="is-IS" sz="2400" dirty="0"/>
              <a:t>Make the guest happy.</a:t>
            </a:r>
          </a:p>
        </p:txBody>
      </p:sp>
    </p:spTree>
    <p:extLst>
      <p:ext uri="{BB962C8B-B14F-4D97-AF65-F5344CB8AC3E}">
        <p14:creationId xmlns:p14="http://schemas.microsoft.com/office/powerpoint/2010/main" val="406665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F33B2-8B88-70C0-1AC6-E0B12EC18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7E4348-D315-C6ED-7B28-3ECE83EE771E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1B83AFC7-DEAD-6464-566E-40766D279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9EB290-B620-E46B-493C-9F59B512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Practice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A4607D-3EFE-9095-0CC0-D8FE34CD3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Case 3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C1CF1-44B7-0DBF-6AFA-7A9E31D7208C}"/>
              </a:ext>
            </a:extLst>
          </p:cNvPr>
          <p:cNvSpPr txBox="1"/>
          <p:nvPr/>
        </p:nvSpPr>
        <p:spPr>
          <a:xfrm>
            <a:off x="2551176" y="2313432"/>
            <a:ext cx="898855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s-IS" sz="2400" b="1" dirty="0"/>
              <a:t>Staff 1:</a:t>
            </a:r>
            <a:br>
              <a:rPr lang="is-IS" sz="2400" b="1" dirty="0"/>
            </a:br>
            <a:r>
              <a:rPr lang="is-IS" sz="2400" dirty="0"/>
              <a:t>You are left alone with take-down of the climbing activity. </a:t>
            </a:r>
            <a:br>
              <a:rPr lang="is-IS" sz="2400" dirty="0"/>
            </a:br>
            <a:r>
              <a:rPr lang="is-IS" sz="2400" dirty="0"/>
              <a:t>It is raining and you are hungry.</a:t>
            </a:r>
          </a:p>
          <a:p>
            <a:pPr>
              <a:lnSpc>
                <a:spcPct val="150000"/>
              </a:lnSpc>
            </a:pPr>
            <a:endParaRPr lang="is-IS" sz="2400" b="1" dirty="0"/>
          </a:p>
          <a:p>
            <a:pPr>
              <a:lnSpc>
                <a:spcPct val="150000"/>
              </a:lnSpc>
            </a:pPr>
            <a:r>
              <a:rPr lang="is-IS" sz="2400" b="1" dirty="0"/>
              <a:t>Staff 2:</a:t>
            </a:r>
          </a:p>
          <a:p>
            <a:pPr>
              <a:lnSpc>
                <a:spcPct val="150000"/>
              </a:lnSpc>
            </a:pPr>
            <a:r>
              <a:rPr lang="is-IS" sz="2400" dirty="0"/>
              <a:t>You walk past.</a:t>
            </a:r>
          </a:p>
        </p:txBody>
      </p:sp>
    </p:spTree>
    <p:extLst>
      <p:ext uri="{BB962C8B-B14F-4D97-AF65-F5344CB8AC3E}">
        <p14:creationId xmlns:p14="http://schemas.microsoft.com/office/powerpoint/2010/main" val="417131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B5AB3-5A8A-C4E6-C796-B1F92B5A0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03B2E6-52CE-14F3-4EB3-BA16CADB2E25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C45AD81-7779-C454-A11B-D6F854E3D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927E83-6EFF-C078-6FD9-0928A80FA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Practice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DA51F5-990C-F94F-E8BE-B63B5EB5F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Case 4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5DFFE-CAA8-700E-CBE7-B5EA68E857C7}"/>
              </a:ext>
            </a:extLst>
          </p:cNvPr>
          <p:cNvSpPr txBox="1"/>
          <p:nvPr/>
        </p:nvSpPr>
        <p:spPr>
          <a:xfrm>
            <a:off x="2551176" y="2313432"/>
            <a:ext cx="898855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s-IS" sz="2400" b="1" dirty="0"/>
              <a:t>Guest:</a:t>
            </a:r>
            <a:br>
              <a:rPr lang="is-IS" sz="2400" b="1" dirty="0"/>
            </a:br>
            <a:r>
              <a:rPr lang="is-IS" sz="2400" dirty="0"/>
              <a:t>You are a group leader. Your group is camping. It is raining bucket loads and your gear is all wet. You would like to move to an inside accommodation.</a:t>
            </a:r>
          </a:p>
          <a:p>
            <a:pPr>
              <a:lnSpc>
                <a:spcPct val="150000"/>
              </a:lnSpc>
            </a:pPr>
            <a:endParaRPr lang="is-IS" sz="2400" b="1" dirty="0"/>
          </a:p>
          <a:p>
            <a:pPr>
              <a:lnSpc>
                <a:spcPct val="150000"/>
              </a:lnSpc>
            </a:pPr>
            <a:r>
              <a:rPr lang="is-IS" sz="2400" b="1" dirty="0"/>
              <a:t>Staff:</a:t>
            </a:r>
          </a:p>
          <a:p>
            <a:pPr>
              <a:lnSpc>
                <a:spcPct val="150000"/>
              </a:lnSpc>
            </a:pPr>
            <a:r>
              <a:rPr lang="is-IS" sz="2400" dirty="0"/>
              <a:t>There is no indoor accommodation available.</a:t>
            </a:r>
          </a:p>
        </p:txBody>
      </p:sp>
    </p:spTree>
    <p:extLst>
      <p:ext uri="{BB962C8B-B14F-4D97-AF65-F5344CB8AC3E}">
        <p14:creationId xmlns:p14="http://schemas.microsoft.com/office/powerpoint/2010/main" val="313722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FB124-CD9B-ABD7-26EA-6FE0E81E0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9E8A1-FDFD-4F41-2EA8-E5FA3766F423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C0022BA-9CD9-50C9-7885-F570820D7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ECE2E5-4C82-6040-5366-C2908441E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Practice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B9A9E9-FFB7-FEE3-1FE2-29B8399D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Case 5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EFD73-BE3A-D45F-D6D3-5325F76752AE}"/>
              </a:ext>
            </a:extLst>
          </p:cNvPr>
          <p:cNvSpPr txBox="1"/>
          <p:nvPr/>
        </p:nvSpPr>
        <p:spPr>
          <a:xfrm>
            <a:off x="2551176" y="2313432"/>
            <a:ext cx="898855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s-IS" sz="2400" b="1" dirty="0"/>
              <a:t>Guest:</a:t>
            </a:r>
            <a:br>
              <a:rPr lang="is-IS" sz="2400" b="1" dirty="0"/>
            </a:br>
            <a:r>
              <a:rPr lang="is-IS" sz="2400" dirty="0"/>
              <a:t>You are a kid in summer camp. It‘s 23.30 on your first night and you‘re feeling very homesick. You want to call your mom and go home.</a:t>
            </a:r>
          </a:p>
          <a:p>
            <a:pPr>
              <a:lnSpc>
                <a:spcPct val="150000"/>
              </a:lnSpc>
            </a:pPr>
            <a:endParaRPr lang="is-IS" sz="2400" b="1" dirty="0"/>
          </a:p>
          <a:p>
            <a:pPr>
              <a:lnSpc>
                <a:spcPct val="150000"/>
              </a:lnSpc>
            </a:pPr>
            <a:r>
              <a:rPr lang="is-IS" sz="2400" b="1" dirty="0"/>
              <a:t>Staff:</a:t>
            </a:r>
          </a:p>
          <a:p>
            <a:pPr>
              <a:lnSpc>
                <a:spcPct val="150000"/>
              </a:lnSpc>
            </a:pPr>
            <a:r>
              <a:rPr lang="is-IS" sz="2400" dirty="0"/>
              <a:t>Comfort the kid and help them fall asleep.</a:t>
            </a:r>
          </a:p>
        </p:txBody>
      </p:sp>
    </p:spTree>
    <p:extLst>
      <p:ext uri="{BB962C8B-B14F-4D97-AF65-F5344CB8AC3E}">
        <p14:creationId xmlns:p14="http://schemas.microsoft.com/office/powerpoint/2010/main" val="4824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3731-FDF3-85F2-1C61-94AF21C61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FB081C-F1E0-29A9-5621-F9FB39690289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F2893BB2-11E4-7DC6-6394-5EB004AC8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10D56C-116D-906C-CBE5-9BC7942A3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Practice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3552A8-FC6D-660D-8C72-1647DBB8D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Case 6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72E7A-F453-EF8A-5952-2C2C53B76180}"/>
              </a:ext>
            </a:extLst>
          </p:cNvPr>
          <p:cNvSpPr txBox="1"/>
          <p:nvPr/>
        </p:nvSpPr>
        <p:spPr>
          <a:xfrm>
            <a:off x="2551176" y="2313432"/>
            <a:ext cx="8988552" cy="35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is-IS" sz="2400" b="1" dirty="0"/>
              <a:t>Guest:</a:t>
            </a:r>
            <a:br>
              <a:rPr lang="is-IS" sz="2400" b="1" dirty="0"/>
            </a:br>
            <a:r>
              <a:rPr lang="is-IS" sz="2400" dirty="0"/>
              <a:t>You are camping with your friends on the campsite. You are drunk. </a:t>
            </a:r>
            <a:br>
              <a:rPr lang="is-IS" sz="2400" dirty="0"/>
            </a:br>
            <a:r>
              <a:rPr lang="is-IS" sz="2400" dirty="0"/>
              <a:t>It‘s past midnight and you would very much like to be loud and play your favorite song on repeat at maximum volume.</a:t>
            </a:r>
          </a:p>
          <a:p>
            <a:pPr>
              <a:lnSpc>
                <a:spcPts val="3400"/>
              </a:lnSpc>
            </a:pPr>
            <a:endParaRPr lang="is-IS" sz="2400" b="1" dirty="0"/>
          </a:p>
          <a:p>
            <a:pPr>
              <a:lnSpc>
                <a:spcPts val="3400"/>
              </a:lnSpc>
            </a:pPr>
            <a:r>
              <a:rPr lang="is-IS" sz="2400" b="1" dirty="0"/>
              <a:t>Staff:</a:t>
            </a:r>
          </a:p>
          <a:p>
            <a:pPr>
              <a:lnSpc>
                <a:spcPts val="3400"/>
              </a:lnSpc>
            </a:pPr>
            <a:r>
              <a:rPr lang="is-IS" sz="2400" dirty="0"/>
              <a:t>Your only goal in life right now is to have peace and quiet on </a:t>
            </a:r>
            <a:br>
              <a:rPr lang="is-IS" sz="2400" dirty="0"/>
            </a:br>
            <a:r>
              <a:rPr lang="is-IS" sz="2400" dirty="0"/>
              <a:t>the campsite, without being rude.</a:t>
            </a:r>
          </a:p>
        </p:txBody>
      </p:sp>
    </p:spTree>
    <p:extLst>
      <p:ext uri="{BB962C8B-B14F-4D97-AF65-F5344CB8AC3E}">
        <p14:creationId xmlns:p14="http://schemas.microsoft.com/office/powerpoint/2010/main" val="379935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B4FF3-1CCD-7FA3-A7A4-F8CCBF951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DC6A-902A-BD20-FCEC-D2612D8D2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184" y="640878"/>
            <a:ext cx="9144000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“This is how we do it”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3033E-B274-D5E8-CE58-A669B9915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5792" y="1573150"/>
            <a:ext cx="9144000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cs typeface="Calibri"/>
              </a:rPr>
              <a:t>- Code of conduct -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F5162C-F8CE-56DC-19C5-8820B25F9CE5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F1CD8B9B-F10D-110F-D119-C1A738189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5" name="Picture 4" descr="A group of people on a tractor&#10;&#10;AI-generated content may be incorrect.">
            <a:extLst>
              <a:ext uri="{FF2B5EF4-FFF2-40B4-BE49-F238E27FC236}">
                <a16:creationId xmlns:a16="http://schemas.microsoft.com/office/drawing/2014/main" id="{7FF81386-38E1-21C8-BC7A-85D4EE70D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9" b="31216"/>
          <a:stretch/>
        </p:blipFill>
        <p:spPr>
          <a:xfrm>
            <a:off x="2574555" y="2010337"/>
            <a:ext cx="8462253" cy="48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3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46093-1B50-4499-5BDF-9B3C1231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6CA4-8CC1-3C73-9C18-7B69A82BA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What is “service”?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B2998-3CA2-4409-3AE4-28A4800D8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Your ideas?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0A1162-6B8C-D861-9E2D-B04C55C8CAAF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0544A543-59C7-2329-AAC2-A8BA4E530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5" name="Picture 4" descr="A group of people outside&#10;&#10;AI-generated content may be incorrect.">
            <a:extLst>
              <a:ext uri="{FF2B5EF4-FFF2-40B4-BE49-F238E27FC236}">
                <a16:creationId xmlns:a16="http://schemas.microsoft.com/office/drawing/2014/main" id="{FCF41F38-6B0A-8193-08ED-780B46241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11669" b="11734"/>
          <a:stretch/>
        </p:blipFill>
        <p:spPr>
          <a:xfrm>
            <a:off x="2438006" y="2268968"/>
            <a:ext cx="7245490" cy="43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0C6B-36F0-5C23-8B77-B35AB529E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FAF59C-3088-0EDB-6E54-7B482471B1D6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76982F6-CC6A-2FCD-85CF-F612405CD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6D98F2-5AAB-A31F-702B-FB675CD67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Documentation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8FDD53D-F3B9-CB7B-557F-B4EBC3977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GB" sz="2800" b="1" dirty="0">
                <a:cs typeface="Calibri"/>
              </a:rPr>
              <a:t>Extract from HR-policy, and Youth Forum’s Code of Conduct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5258A-D4F7-90D6-B5FF-EFACFD3A52F6}"/>
              </a:ext>
            </a:extLst>
          </p:cNvPr>
          <p:cNvSpPr txBox="1"/>
          <p:nvPr/>
        </p:nvSpPr>
        <p:spPr>
          <a:xfrm>
            <a:off x="2551176" y="2313432"/>
            <a:ext cx="898855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s-IS" sz="2400" dirty="0"/>
              <a:t>www.ulfljotsvatn.is/training</a:t>
            </a:r>
          </a:p>
        </p:txBody>
      </p:sp>
      <p:pic>
        <p:nvPicPr>
          <p:cNvPr id="3" name="Picture 2" descr="A colorful circle with circles&#10;&#10;AI-generated content may be incorrect.">
            <a:extLst>
              <a:ext uri="{FF2B5EF4-FFF2-40B4-BE49-F238E27FC236}">
                <a16:creationId xmlns:a16="http://schemas.microsoft.com/office/drawing/2014/main" id="{5FC02D81-2867-2183-75D5-105A77B8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91" y="3073048"/>
            <a:ext cx="2702920" cy="27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0874-59E5-A90E-E8D0-71EB0B1F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8CB972-3A2C-F18C-A57B-7D7419DF7DD9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BBBB649-394E-BFAE-F724-FF77E1DDF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992609-307D-DA1E-DC11-2B0C6954D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Code of conduct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AC15B25-82FA-9703-9231-A9B2B2D1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Simplified (1/3)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A1F1B-3793-6839-1CBD-5914CDA1C2B3}"/>
              </a:ext>
            </a:extLst>
          </p:cNvPr>
          <p:cNvSpPr txBox="1"/>
          <p:nvPr/>
        </p:nvSpPr>
        <p:spPr>
          <a:xfrm>
            <a:off x="2551176" y="2313432"/>
            <a:ext cx="953719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s-IS" sz="2400" dirty="0"/>
              <a:t>Staff must be qualified to work with children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s-IS" sz="2400" dirty="0"/>
              <a:t>Welfare of children #1 priority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s-IS" sz="2400" dirty="0"/>
              <a:t>Healthy, constructive and safe work with children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s-IS" sz="2400" dirty="0"/>
              <a:t>Role models and good behavior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s-IS" sz="2400" dirty="0"/>
              <a:t>No alcohol, tobacco, etc.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s-IS" sz="2400" dirty="0"/>
              <a:t>Communicate in a good way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s-IS" sz="2400" dirty="0"/>
              <a:t>Diligence, honesty and respect</a:t>
            </a:r>
          </a:p>
        </p:txBody>
      </p:sp>
    </p:spTree>
    <p:extLst>
      <p:ext uri="{BB962C8B-B14F-4D97-AF65-F5344CB8AC3E}">
        <p14:creationId xmlns:p14="http://schemas.microsoft.com/office/powerpoint/2010/main" val="206424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EE0F8-E9FB-AD89-38AA-157F7EED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10D99C-A249-C3A6-B4F6-72A1729D6549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7E99BB4-CBBD-2835-6B71-F45F8392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EDD1E8-B296-A4E6-3E1A-E76C529CF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Code of conduct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988E18-5EF2-0AE3-CB4A-7576D1453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Simplified (2/3)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142C4-753F-047B-736C-A8A6ABC86FB8}"/>
              </a:ext>
            </a:extLst>
          </p:cNvPr>
          <p:cNvSpPr txBox="1"/>
          <p:nvPr/>
        </p:nvSpPr>
        <p:spPr>
          <a:xfrm>
            <a:off x="2551176" y="2313432"/>
            <a:ext cx="953719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is-IS" sz="2400" dirty="0"/>
              <a:t>No discrimination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is-IS" sz="2400" dirty="0"/>
              <a:t>Maintain confidentiality – unless you suspect neglect/abuse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is-IS" sz="2400" dirty="0"/>
              <a:t>Never put health and safety at risk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is-IS" sz="2400" dirty="0"/>
              <a:t>No bullying or violence of any kind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is-IS" sz="2400" dirty="0"/>
              <a:t>Respect individual differences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is-IS" sz="2400" dirty="0"/>
              <a:t>Keep professional distance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is-IS" sz="2400" dirty="0"/>
              <a:t>Be professional in electric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9181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8248D-5777-85B1-EA00-90AF4BB0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1E6E1D-750D-BFA7-8C5D-6CA4953F20C1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99CFDDB6-CEDD-90D7-5FE0-6D65D0611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0F4FF4-8CF0-E5F7-8145-71CE49C55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Code of conduct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E1A688-C863-4538-A882-D2C7DCCD9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Simplified (3/3)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28176-AAC5-175E-1FA0-C149DD781A5E}"/>
              </a:ext>
            </a:extLst>
          </p:cNvPr>
          <p:cNvSpPr txBox="1"/>
          <p:nvPr/>
        </p:nvSpPr>
        <p:spPr>
          <a:xfrm>
            <a:off x="2551176" y="2313432"/>
            <a:ext cx="9537192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is-IS" sz="2400" dirty="0"/>
              <a:t>Those in position of responsibility must be aware of the responsibility and the difference that their position creates them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is-IS" sz="2400" dirty="0"/>
              <a:t>No abusing of positions towards participants or colleagues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is-IS" sz="2400" dirty="0"/>
              <a:t>No sexual flirting or communication between adults and under 18‘s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is-IS" sz="2400" dirty="0"/>
              <a:t>No sexual flirting or communication between people in position of power and others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is-IS" sz="2400" b="1" dirty="0"/>
              <a:t>Staff must avoid to be alone with participants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is-IS" sz="2400" dirty="0"/>
              <a:t>Respect privacy of children when taking photographs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260877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B2EC-B6CF-F1CC-E5A6-2809ABE1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FF838E-A579-610F-54A3-C86E2ABACAA1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364BFF9-87D8-BF79-235C-97630A05A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6C07E0-6901-FA90-8B85-CF6F48E6B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What is “service”?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A173F72-8932-BD0A-5691-EE37EDDA4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Service provided at </a:t>
            </a:r>
            <a:r>
              <a:rPr lang="en-GB" sz="2800" b="1" dirty="0" err="1">
                <a:cs typeface="Calibri"/>
              </a:rPr>
              <a:t>Úlfljótsvatn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886AF-304F-58B7-0F11-05DBB0D6878B}"/>
              </a:ext>
            </a:extLst>
          </p:cNvPr>
          <p:cNvSpPr txBox="1"/>
          <p:nvPr/>
        </p:nvSpPr>
        <p:spPr>
          <a:xfrm>
            <a:off x="2551176" y="2313432"/>
            <a:ext cx="898855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School camps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Day trips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Icelandic Scouts (local groups, NSO events,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International Scouts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Unrelated groups (church, SAR, Erasmus+, Forestry, </a:t>
            </a:r>
            <a:r>
              <a:rPr lang="en-US" sz="2400" dirty="0" err="1"/>
              <a:t>Landsvirkjun</a:t>
            </a:r>
            <a:r>
              <a:rPr lang="en-US" sz="2400" dirty="0"/>
              <a:t>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Summer camps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Campsite</a:t>
            </a:r>
          </a:p>
        </p:txBody>
      </p:sp>
    </p:spTree>
    <p:extLst>
      <p:ext uri="{BB962C8B-B14F-4D97-AF65-F5344CB8AC3E}">
        <p14:creationId xmlns:p14="http://schemas.microsoft.com/office/powerpoint/2010/main" val="235590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5E1CA-417C-C598-A050-75D83D69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6ED0A7-1029-E79F-C0D5-C306705D9325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FC740556-6E27-899F-C06E-3B9D2A82F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265631-AD8C-D201-8677-BDEADD2D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What is “service”?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27FA796-84EE-A90D-3A5A-E38B9300E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Service provided at </a:t>
            </a:r>
            <a:r>
              <a:rPr lang="en-GB" sz="2800" b="1" dirty="0" err="1">
                <a:cs typeface="Calibri"/>
              </a:rPr>
              <a:t>Úlfljótsvatn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61A72-73DF-57B3-E7E3-774886C6A415}"/>
              </a:ext>
            </a:extLst>
          </p:cNvPr>
          <p:cNvSpPr txBox="1"/>
          <p:nvPr/>
        </p:nvSpPr>
        <p:spPr>
          <a:xfrm>
            <a:off x="2551176" y="2313432"/>
            <a:ext cx="8988552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Cooking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Cleaning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Running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Taking care of site and facilities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Rental equipment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Bookings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On-site service (help with issues,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09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1F7C-95D7-640A-663E-470AF07F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BBCC35-F3AA-5FCE-211D-76EE05AB98BC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2B38B8D-1F5A-320E-823F-B18C27CB7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1665AF-85B5-65CF-CFFA-21F59FB14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What is “GOOD service”?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B93DB8C-ACF5-5170-3A09-447180CAD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Your ideas?</a:t>
            </a:r>
            <a:endParaRPr lang="en-GB" sz="2800" b="1" dirty="0"/>
          </a:p>
        </p:txBody>
      </p:sp>
      <p:pic>
        <p:nvPicPr>
          <p:cNvPr id="3" name="Picture 2" descr="A person in an apron holding up a peace sign&#10;&#10;AI-generated content may be incorrect.">
            <a:extLst>
              <a:ext uri="{FF2B5EF4-FFF2-40B4-BE49-F238E27FC236}">
                <a16:creationId xmlns:a16="http://schemas.microsoft.com/office/drawing/2014/main" id="{59BA5307-B082-2716-C25D-21EEBF39A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b="11478"/>
          <a:stretch/>
        </p:blipFill>
        <p:spPr>
          <a:xfrm>
            <a:off x="2533337" y="2260248"/>
            <a:ext cx="4546193" cy="42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3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A9065-FDC4-75CC-8ACA-F71DFDC1E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61BC2A-7E3C-FB24-2182-6770C3024EA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59E927AD-2C64-A62F-2A19-5A39F7372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7E9AAB-3C14-65A0-D859-9F1D8E60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One definition of “service”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64DC36-D549-68EE-59D9-3810237B5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Service provided at </a:t>
            </a:r>
            <a:r>
              <a:rPr lang="en-GB" sz="2800" b="1" dirty="0" err="1">
                <a:cs typeface="Calibri"/>
              </a:rPr>
              <a:t>Úlfljótsvatn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1E0E4-918A-1978-47E7-67110902AE6A}"/>
              </a:ext>
            </a:extLst>
          </p:cNvPr>
          <p:cNvSpPr txBox="1"/>
          <p:nvPr/>
        </p:nvSpPr>
        <p:spPr>
          <a:xfrm>
            <a:off x="2551176" y="2313432"/>
            <a:ext cx="898855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Speed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Knowledge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Personal assistance / Attitude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Dependability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Initiative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Image, looks and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21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66AF1-6545-294E-3003-0F8114A4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B97A-510A-8265-CFE6-5958821D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Dinner at your friend’s house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E3025-4EB4-4C2A-5741-17D4EC3E7F56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213B58F-D61B-F2EC-DF89-14DAEE93B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7" name="Picture 6" descr="A person cutting a pie&#10;&#10;AI-generated content may be incorrect.">
            <a:extLst>
              <a:ext uri="{FF2B5EF4-FFF2-40B4-BE49-F238E27FC236}">
                <a16:creationId xmlns:a16="http://schemas.microsoft.com/office/drawing/2014/main" id="{90676418-5BAD-27A2-94E9-D1DA33B5E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36" y="1451418"/>
            <a:ext cx="10813164" cy="54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5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8873-C56E-617D-B35C-65119B8E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3D6D-137E-DE28-CEC2-790E3D3D2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Dinner at a restaurant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38958-69BA-6661-B037-580BA3F067DA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ADABF140-D29D-2E78-9E0D-8F1D66D58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15DCEB42-8E9E-DB0F-5C48-6A6B016F9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36" y="1451418"/>
            <a:ext cx="10813164" cy="54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9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BDD2F-05A5-31E1-F927-EA56422E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491F2F-D682-4666-C881-B613056E3EE5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A074AF04-E811-22E3-AEC1-4E86A36F4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2D277-933F-AF5D-8022-199EDB8B6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Professionalism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E4A38A-BF9C-375C-A6D6-48E461040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… but … for volunteers 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B3529-E5B8-7F86-FF54-A23598DAF4DE}"/>
              </a:ext>
            </a:extLst>
          </p:cNvPr>
          <p:cNvSpPr txBox="1"/>
          <p:nvPr/>
        </p:nvSpPr>
        <p:spPr>
          <a:xfrm>
            <a:off x="2551176" y="2313432"/>
            <a:ext cx="953719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Use your uniform, be clean and tidy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Keep site and facilities clean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Enter your „pro“ mode (smile, positive, here to help)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„YOU“ are on hold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Use „Welcome to Úlfljótsvatn“ and „Thank you“ whenever appropriate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Do things WELL and QUICK, in a controlled manner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/>
              <a:t>Resolve issues as quickly as possible</a:t>
            </a:r>
          </a:p>
        </p:txBody>
      </p:sp>
    </p:spTree>
    <p:extLst>
      <p:ext uri="{BB962C8B-B14F-4D97-AF65-F5344CB8AC3E}">
        <p14:creationId xmlns:p14="http://schemas.microsoft.com/office/powerpoint/2010/main" val="120248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d8a763-d0bc-4072-8a68-15a502db66df" xsi:nil="true"/>
    <lcf76f155ced4ddcb4097134ff3c332f xmlns="0e22a3e8-4457-4b67-bace-12d1aac3d39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55B8AB6B8E04AA92C13758AA8DB35" ma:contentTypeVersion="16" ma:contentTypeDescription="Create a new document." ma:contentTypeScope="" ma:versionID="93d9497a98954bb6bba870ddd062d71b">
  <xsd:schema xmlns:xsd="http://www.w3.org/2001/XMLSchema" xmlns:xs="http://www.w3.org/2001/XMLSchema" xmlns:p="http://schemas.microsoft.com/office/2006/metadata/properties" xmlns:ns2="0e22a3e8-4457-4b67-bace-12d1aac3d392" xmlns:ns3="05d8a763-d0bc-4072-8a68-15a502db66df" targetNamespace="http://schemas.microsoft.com/office/2006/metadata/properties" ma:root="true" ma:fieldsID="b5a31775de00a7e0c26861fa5646442f" ns2:_="" ns3:_="">
    <xsd:import namespace="0e22a3e8-4457-4b67-bace-12d1aac3d392"/>
    <xsd:import namespace="05d8a763-d0bc-4072-8a68-15a502db6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2a3e8-4457-4b67-bace-12d1aac3d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9940896-c44a-4d1f-b198-17e2e049c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8a763-d0bc-4072-8a68-15a502db6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dfb896-f7a0-4004-b07a-9729aa01d0e0}" ma:internalName="TaxCatchAll" ma:showField="CatchAllData" ma:web="05d8a763-d0bc-4072-8a68-15a502db6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98341-F856-4546-B960-94F8AED6AA18}">
  <ds:schemaRefs>
    <ds:schemaRef ds:uri="http://schemas.microsoft.com/office/2006/metadata/properties"/>
    <ds:schemaRef ds:uri="http://schemas.microsoft.com/office/infopath/2007/PartnerControls"/>
    <ds:schemaRef ds:uri="05d8a763-d0bc-4072-8a68-15a502db66df"/>
    <ds:schemaRef ds:uri="0e22a3e8-4457-4b67-bace-12d1aac3d392"/>
  </ds:schemaRefs>
</ds:datastoreItem>
</file>

<file path=customXml/itemProps2.xml><?xml version="1.0" encoding="utf-8"?>
<ds:datastoreItem xmlns:ds="http://schemas.openxmlformats.org/officeDocument/2006/customXml" ds:itemID="{CF06CE9C-6414-495B-81D6-4ECC92341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CEAA82-05C0-42E2-B470-8203BCC50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22a3e8-4457-4b67-bace-12d1aac3d392"/>
    <ds:schemaRef ds:uri="05d8a763-d0bc-4072-8a68-15a502db6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803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Source Sans Pro</vt:lpstr>
      <vt:lpstr>office theme</vt:lpstr>
      <vt:lpstr>“Welcome to Úlfljótsvatn!”</vt:lpstr>
      <vt:lpstr>What is “service”?</vt:lpstr>
      <vt:lpstr>What is “service”?</vt:lpstr>
      <vt:lpstr>What is “service”?</vt:lpstr>
      <vt:lpstr>What is “GOOD service”?</vt:lpstr>
      <vt:lpstr>One definition of “service”</vt:lpstr>
      <vt:lpstr>Dinner at your friend’s house</vt:lpstr>
      <vt:lpstr>Dinner at a restaurant</vt:lpstr>
      <vt:lpstr>Professionalism</vt:lpstr>
      <vt:lpstr>Professionalism</vt:lpstr>
      <vt:lpstr>The Little Bit Extra</vt:lpstr>
      <vt:lpstr>The little bit extra</vt:lpstr>
      <vt:lpstr>Practice</vt:lpstr>
      <vt:lpstr>Practice</vt:lpstr>
      <vt:lpstr>Practice</vt:lpstr>
      <vt:lpstr>Practice</vt:lpstr>
      <vt:lpstr>Practice</vt:lpstr>
      <vt:lpstr>Practice</vt:lpstr>
      <vt:lpstr>“This is how we do it”</vt:lpstr>
      <vt:lpstr>Documentation</vt:lpstr>
      <vt:lpstr>Code of conduct</vt:lpstr>
      <vt:lpstr>Code of conduct</vt:lpstr>
      <vt:lpstr>Code of conduct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Elín Esther  Magnúsdóttir</dc:creator>
  <cp:lastModifiedBy>Elín Esther  Magnúsdóttir</cp:lastModifiedBy>
  <cp:revision>128</cp:revision>
  <dcterms:created xsi:type="dcterms:W3CDTF">2022-05-26T14:37:48Z</dcterms:created>
  <dcterms:modified xsi:type="dcterms:W3CDTF">2025-03-05T14:44:38Z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0x0101003B155B8AB6B8E04AA92C13758AA8DB35</vt:lpwstr>
  </property>
  <property fmtid="{D5CDD505-2E9C-101B-9397-08002B2CF9AE}" pid="3" name="MediaServiceImageTags">
    <vt:lpwstr/>
  </property>
</Properties>
</file>